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7"/>
  </p:notesMasterIdLst>
  <p:sldIdLst>
    <p:sldId id="256" r:id="rId2"/>
    <p:sldId id="747" r:id="rId3"/>
    <p:sldId id="382" r:id="rId4"/>
    <p:sldId id="332" r:id="rId5"/>
    <p:sldId id="383" r:id="rId6"/>
    <p:sldId id="384" r:id="rId7"/>
    <p:sldId id="357" r:id="rId8"/>
    <p:sldId id="2458" r:id="rId9"/>
    <p:sldId id="2459" r:id="rId10"/>
    <p:sldId id="2460" r:id="rId11"/>
    <p:sldId id="2461" r:id="rId12"/>
    <p:sldId id="2454" r:id="rId13"/>
    <p:sldId id="2455" r:id="rId14"/>
    <p:sldId id="2456" r:id="rId15"/>
    <p:sldId id="2473" r:id="rId16"/>
    <p:sldId id="2474" r:id="rId17"/>
    <p:sldId id="2475" r:id="rId18"/>
    <p:sldId id="2476" r:id="rId19"/>
    <p:sldId id="2477" r:id="rId20"/>
    <p:sldId id="2478" r:id="rId21"/>
    <p:sldId id="2479" r:id="rId22"/>
    <p:sldId id="2480" r:id="rId23"/>
    <p:sldId id="2383" r:id="rId24"/>
    <p:sldId id="2541" r:id="rId25"/>
    <p:sldId id="2533" r:id="rId26"/>
    <p:sldId id="2534" r:id="rId27"/>
    <p:sldId id="2535" r:id="rId28"/>
    <p:sldId id="2536" r:id="rId29"/>
    <p:sldId id="2537" r:id="rId30"/>
    <p:sldId id="2538" r:id="rId31"/>
    <p:sldId id="2539" r:id="rId32"/>
    <p:sldId id="2540" r:id="rId33"/>
    <p:sldId id="2532" r:id="rId34"/>
    <p:sldId id="2530" r:id="rId35"/>
    <p:sldId id="2418" r:id="rId36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747"/>
            <p14:sldId id="382"/>
            <p14:sldId id="332"/>
            <p14:sldId id="383"/>
            <p14:sldId id="384"/>
            <p14:sldId id="357"/>
            <p14:sldId id="2458"/>
            <p14:sldId id="2459"/>
            <p14:sldId id="2460"/>
            <p14:sldId id="2461"/>
            <p14:sldId id="2454"/>
            <p14:sldId id="2455"/>
            <p14:sldId id="2456"/>
            <p14:sldId id="2473"/>
            <p14:sldId id="2474"/>
            <p14:sldId id="2475"/>
            <p14:sldId id="2476"/>
            <p14:sldId id="2477"/>
            <p14:sldId id="2478"/>
            <p14:sldId id="2479"/>
            <p14:sldId id="2480"/>
            <p14:sldId id="2383"/>
            <p14:sldId id="2541"/>
            <p14:sldId id="2533"/>
            <p14:sldId id="2534"/>
            <p14:sldId id="2535"/>
            <p14:sldId id="2536"/>
            <p14:sldId id="2537"/>
            <p14:sldId id="2538"/>
            <p14:sldId id="2539"/>
            <p14:sldId id="2540"/>
            <p14:sldId id="2532"/>
            <p14:sldId id="2530"/>
            <p14:sldId id="24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39"/>
    <a:srgbClr val="F8F8F8"/>
    <a:srgbClr val="DCDCDC"/>
    <a:srgbClr val="D9D9D9"/>
    <a:srgbClr val="BCEBDF"/>
    <a:srgbClr val="CCFFFF"/>
    <a:srgbClr val="EBFFFF"/>
    <a:srgbClr val="0083EF"/>
    <a:srgbClr val="358971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101" d="100"/>
          <a:sy n="101" d="100"/>
        </p:scale>
        <p:origin x="616" y="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223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2023-10-01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66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4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7EA2AE4-D91D-43D2-A66A-1BD4DAD5C1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8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8469"/>
            <a:ext cx="7191166" cy="6841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E9B4FC-7EAE-4FF6-A84D-CA1427625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704512" y="5085184"/>
            <a:ext cx="1152128" cy="1123356"/>
          </a:xfrm>
          <a:prstGeom prst="ellipse">
            <a:avLst/>
          </a:prstGeom>
          <a:ln w="9525" cap="rnd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430743" y="404814"/>
            <a:ext cx="11330516" cy="6048375"/>
          </a:xfrm>
          <a:prstGeom prst="roundRect">
            <a:avLst>
              <a:gd name="adj" fmla="val 5013"/>
            </a:avLst>
          </a:prstGeom>
          <a:solidFill>
            <a:schemeClr val="tx2"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958802" y="3412605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958802" y="2348881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959430" y="3412605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959430" y="2348881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597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9121013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719403" y="1196752"/>
            <a:ext cx="10945216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62535" y="633163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3A01160-D8F5-4E02-A012-150AA5964FF6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182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5"/>
          <p:cNvSpPr txBox="1">
            <a:spLocks/>
          </p:cNvSpPr>
          <p:nvPr userDrawn="1"/>
        </p:nvSpPr>
        <p:spPr>
          <a:xfrm>
            <a:off x="11516499" y="6423569"/>
            <a:ext cx="440469" cy="288888"/>
          </a:xfrm>
          <a:prstGeom prst="rect">
            <a:avLst/>
          </a:prstGeom>
        </p:spPr>
        <p:txBody>
          <a:bodyPr vert="horz" lIns="94600" tIns="47300" rIns="94600" bIns="47300" rtlCol="0" anchor="ctr"/>
          <a:lstStyle>
            <a:lvl1pPr algn="l">
              <a:defRPr lang="ko-KR" altLang="en-US" sz="1000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4594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1A714-22B6-415B-B621-748EF96EC691}" type="slidenum">
              <a:rPr kumimoji="0" lang="en-US" altLang="ko-KR" sz="127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ctr" defTabSz="94594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7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CB4EF-5AAA-4224-A02E-6D17BF2438E5}"/>
              </a:ext>
            </a:extLst>
          </p:cNvPr>
          <p:cNvSpPr txBox="1"/>
          <p:nvPr userDrawn="1"/>
        </p:nvSpPr>
        <p:spPr>
          <a:xfrm>
            <a:off x="1720417" y="1404371"/>
            <a:ext cx="8881780" cy="62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976" indent="-310976">
              <a:buFont typeface="Wingdings" panose="05000000000000000000" pitchFamily="2" charset="2"/>
              <a:buChar char="§"/>
            </a:pPr>
            <a:endParaRPr lang="en-US" altLang="ko-KR" sz="1814" dirty="0"/>
          </a:p>
          <a:p>
            <a:pPr marL="783950" lvl="1" indent="-310976">
              <a:buFont typeface="Wingdings" panose="05000000000000000000" pitchFamily="2" charset="2"/>
              <a:buChar char="§"/>
            </a:pPr>
            <a:endParaRPr lang="ko-KR" altLang="en-US" sz="1632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D370973-2153-4AA1-BD05-D0D55B4027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12261" y="881886"/>
            <a:ext cx="9077770" cy="3233225"/>
          </a:xfrm>
        </p:spPr>
        <p:txBody>
          <a:bodyPr/>
          <a:lstStyle>
            <a:lvl1pPr marL="354730" indent="-354730">
              <a:lnSpc>
                <a:spcPts val="2539"/>
              </a:lnSpc>
              <a:spcAft>
                <a:spcPts val="544"/>
              </a:spcAft>
              <a:buFont typeface="Wingdings" panose="05000000000000000000" pitchFamily="2" charset="2"/>
              <a:buChar char="§"/>
              <a:defRPr sz="1995" b="1"/>
            </a:lvl1pPr>
            <a:lvl2pPr marL="768582" indent="-295609">
              <a:lnSpc>
                <a:spcPts val="2539"/>
              </a:lnSpc>
              <a:spcAft>
                <a:spcPts val="544"/>
              </a:spcAft>
              <a:buClr>
                <a:schemeClr val="bg2">
                  <a:lumMod val="25000"/>
                </a:schemeClr>
              </a:buClr>
              <a:buSzPct val="80000"/>
              <a:buFont typeface="Wingdings" panose="05000000000000000000" pitchFamily="2" charset="2"/>
              <a:buChar char="§"/>
              <a:defRPr sz="1814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0358AF03-5E36-40A3-BA01-FCB246BD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026" y="163468"/>
            <a:ext cx="8881780" cy="472245"/>
          </a:xfrm>
        </p:spPr>
        <p:txBody>
          <a:bodyPr>
            <a:normAutofit/>
          </a:bodyPr>
          <a:lstStyle>
            <a:lvl1pPr algn="l">
              <a:defRPr sz="2902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07277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946172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1424" y="114485"/>
            <a:ext cx="10081120" cy="548680"/>
          </a:xfrm>
        </p:spPr>
        <p:txBody>
          <a:bodyPr>
            <a:normAutofit/>
          </a:bodyPr>
          <a:lstStyle>
            <a:lvl1pPr algn="l">
              <a:defRPr sz="2539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871424" y="1007065"/>
            <a:ext cx="11522207" cy="5472608"/>
          </a:xfrm>
        </p:spPr>
        <p:txBody>
          <a:bodyPr/>
          <a:lstStyle>
            <a:lvl1pPr marL="266662" indent="-266662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11" indent="-180949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561" indent="-180949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510" indent="-180949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459" indent="-180949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26683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" y="1008"/>
            <a:ext cx="12190842" cy="68559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1639" y="2057476"/>
            <a:ext cx="5993255" cy="486340"/>
          </a:xfrm>
        </p:spPr>
        <p:txBody>
          <a:bodyPr wrap="square" anchor="ctr">
            <a:spAutoFit/>
          </a:bodyPr>
          <a:lstStyle>
            <a:lvl1pPr algn="l">
              <a:defRPr sz="2539" b="1" cap="all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목차를 입력하세요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5" hasCustomPrompt="1"/>
          </p:nvPr>
        </p:nvSpPr>
        <p:spPr>
          <a:xfrm>
            <a:off x="841640" y="553710"/>
            <a:ext cx="2134584" cy="1700645"/>
          </a:xfrm>
        </p:spPr>
        <p:txBody>
          <a:bodyPr wrap="square" anchor="ctr">
            <a:spAutoFit/>
          </a:bodyPr>
          <a:lstStyle>
            <a:lvl1pPr algn="l">
              <a:buNone/>
              <a:defRPr lang="ko-KR" altLang="en-US" sz="10429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448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1147-CD34-4DD7-86F1-45D7E7A1F5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496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" y="1008"/>
            <a:ext cx="12190842" cy="6855984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3026561" y="4892675"/>
            <a:ext cx="284480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7" name="제목 1"/>
          <p:cNvSpPr>
            <a:spLocks noGrp="1"/>
          </p:cNvSpPr>
          <p:nvPr>
            <p:ph type="ctrTitle" hasCustomPrompt="1"/>
          </p:nvPr>
        </p:nvSpPr>
        <p:spPr>
          <a:xfrm>
            <a:off x="1822163" y="2122788"/>
            <a:ext cx="8547675" cy="849235"/>
          </a:xfrm>
        </p:spPr>
        <p:txBody>
          <a:bodyPr anchor="t">
            <a:spAutoFit/>
          </a:bodyPr>
          <a:lstStyle>
            <a:lvl1pPr algn="ctr">
              <a:defRPr kumimoji="1" lang="ko-KR" altLang="en-US" sz="4897" b="1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59" name="텍스트 개체 틀 58"/>
          <p:cNvSpPr>
            <a:spLocks noGrp="1"/>
          </p:cNvSpPr>
          <p:nvPr>
            <p:ph type="body" sz="quarter" idx="13" hasCustomPrompt="1"/>
          </p:nvPr>
        </p:nvSpPr>
        <p:spPr>
          <a:xfrm>
            <a:off x="1826268" y="3054322"/>
            <a:ext cx="8539468" cy="374679"/>
          </a:xfrm>
        </p:spPr>
        <p:txBody>
          <a:bodyPr anchor="t">
            <a:spAutoFit/>
          </a:bodyPr>
          <a:lstStyle>
            <a:lvl1pPr algn="ctr">
              <a:buNone/>
              <a:defRPr kumimoji="1" lang="ko-KR" altLang="en-US" sz="1814" b="1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13" name="텍스트 개체 틀 58"/>
          <p:cNvSpPr>
            <a:spLocks noGrp="1"/>
          </p:cNvSpPr>
          <p:nvPr>
            <p:ph type="body" sz="quarter" idx="14" hasCustomPrompt="1"/>
          </p:nvPr>
        </p:nvSpPr>
        <p:spPr>
          <a:xfrm>
            <a:off x="1826268" y="3444606"/>
            <a:ext cx="8539468" cy="263019"/>
          </a:xfrm>
        </p:spPr>
        <p:txBody>
          <a:bodyPr anchor="t">
            <a:spAutoFit/>
          </a:bodyPr>
          <a:lstStyle>
            <a:lvl1pPr algn="ctr">
              <a:buNone/>
              <a:defRPr kumimoji="1" lang="ko-KR" altLang="en-US" sz="1088" b="0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4" name="텍스트 개체 틀 40"/>
          <p:cNvSpPr>
            <a:spLocks noGrp="1"/>
          </p:cNvSpPr>
          <p:nvPr>
            <p:ph type="body" sz="quarter" idx="15" hasCustomPrompt="1"/>
          </p:nvPr>
        </p:nvSpPr>
        <p:spPr>
          <a:xfrm>
            <a:off x="5192823" y="4251654"/>
            <a:ext cx="1806356" cy="304891"/>
          </a:xfrm>
        </p:spPr>
        <p:txBody>
          <a:bodyPr>
            <a:spAutoFit/>
          </a:bodyPr>
          <a:lstStyle>
            <a:lvl1pPr algn="ctr">
              <a:buNone/>
              <a:defRPr kumimoji="1" lang="ko-KR" altLang="en-US" sz="1360" b="1" i="0" u="none" strike="noStrike" kern="1200" cap="none" normalizeH="0" baseline="0" dirty="0" smtClean="0">
                <a:ln>
                  <a:noFill/>
                </a:ln>
                <a:solidFill>
                  <a:srgbClr val="707070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en-US" altLang="ko-KR" dirty="0"/>
              <a:t>Logo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92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6768752" cy="57606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 hasCustomPrompt="1"/>
          </p:nvPr>
        </p:nvSpPr>
        <p:spPr>
          <a:xfrm>
            <a:off x="1631504" y="980728"/>
            <a:ext cx="10153128" cy="5040560"/>
          </a:xfrm>
        </p:spPr>
        <p:txBody>
          <a:bodyPr vert="horz"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defRPr lang="ko-KR" altLang="en-US" sz="2000" b="1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ko-KR" altLang="en-US" sz="18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ct val="100000"/>
              </a:lnSpc>
              <a:defRPr lang="ko-KR" altLang="en-US" sz="16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spcBef>
                <a:spcPts val="0"/>
              </a:spcBef>
              <a:defRPr lang="ko-KR" altLang="en-US" sz="16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4pPr>
          </a:lstStyle>
          <a:p>
            <a:pPr lvl="0">
              <a:lnSpc>
                <a:spcPct val="150000"/>
              </a:lnSpc>
            </a:pPr>
            <a:r>
              <a:rPr lang="ko-KR" altLang="en-US" dirty="0"/>
              <a:t>마스터 텍스트 스타일을 편집합니다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둘째 수준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dirty="0"/>
              <a:t>셋째 수준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넷째 수준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731335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778751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310417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1706550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9208169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42068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550177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9094295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6498896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283236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rgbClr val="BCEBD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>
            <a:normAutofit/>
          </a:bodyPr>
          <a:lstStyle>
            <a:lvl1pPr algn="l">
              <a:buNone/>
              <a:defRPr sz="3600" b="0" cap="none">
                <a:solidFill>
                  <a:schemeClr val="tx1"/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2422957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204017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9542619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0536796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6281372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0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9" name="바닥글 개체 틀 36">
            <a:extLst>
              <a:ext uri="{FF2B5EF4-FFF2-40B4-BE49-F238E27FC236}">
                <a16:creationId xmlns:a16="http://schemas.microsoft.com/office/drawing/2014/main" id="{0FCC723C-E12E-4134-80CF-8ADAED2921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064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8D437B-2966-42F7-A2F5-9BD3A8A7CD30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AF1C30-4808-424C-A1B0-1103CA66CD9C}"/>
              </a:ext>
            </a:extLst>
          </p:cNvPr>
          <p:cNvSpPr/>
          <p:nvPr userDrawn="1"/>
        </p:nvSpPr>
        <p:spPr bwMode="white">
          <a:xfrm>
            <a:off x="3514" y="-5932"/>
            <a:ext cx="12188486" cy="6662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1919536" y="44328"/>
            <a:ext cx="8136904" cy="5581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1631504" y="1124744"/>
            <a:ext cx="10243120" cy="505887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239070-22DF-43F0-841A-90C0B73335F4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82303-7CD7-4D0C-8B16-EEE178D0DFEC}"/>
              </a:ext>
            </a:extLst>
          </p:cNvPr>
          <p:cNvSpPr txBox="1"/>
          <p:nvPr userDrawn="1"/>
        </p:nvSpPr>
        <p:spPr>
          <a:xfrm>
            <a:off x="10840772" y="95183"/>
            <a:ext cx="1251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dobe Garamond Pro Bold" panose="02020702060506020403" pitchFamily="18" charset="0"/>
                <a:ea typeface="+mj-ea"/>
              </a:rPr>
              <a:t>JavaScript</a:t>
            </a:r>
            <a:endParaRPr lang="ko-KR" altLang="en-US" sz="2000" b="1" dirty="0">
              <a:solidFill>
                <a:schemeClr val="bg1"/>
              </a:solidFill>
              <a:latin typeface="Adobe Garamond Pro Bold" panose="02020702060506020403" pitchFamily="18" charset="0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36132A-C430-43BF-9E73-3354AEF34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-1" b="-7267"/>
          <a:stretch/>
        </p:blipFill>
        <p:spPr>
          <a:xfrm>
            <a:off x="11502" y="-227"/>
            <a:ext cx="551384" cy="6934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AEEC777-4837-4194-BD7B-4B396B409F2A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duotone>
              <a:schemeClr val="accent1">
                <a:shade val="45000"/>
                <a:satMod val="135000"/>
              </a:schemeClr>
              <a:prstClr val="white"/>
            </a:duotone>
            <a:alphaModFix amt="70000"/>
          </a:blip>
          <a:stretch>
            <a:fillRect/>
          </a:stretch>
        </p:blipFill>
        <p:spPr>
          <a:xfrm>
            <a:off x="106049" y="6265023"/>
            <a:ext cx="476363" cy="473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9AB605-173B-4ECA-8F6C-A62E35ECE6BE}"/>
              </a:ext>
            </a:extLst>
          </p:cNvPr>
          <p:cNvSpPr txBox="1"/>
          <p:nvPr userDrawn="1"/>
        </p:nvSpPr>
        <p:spPr>
          <a:xfrm>
            <a:off x="511043" y="6381446"/>
            <a:ext cx="3064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인하공전 컴퓨터정보과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71" r:id="rId19"/>
    <p:sldLayoutId id="2147483874" r:id="rId20"/>
    <p:sldLayoutId id="2147483875" r:id="rId21"/>
    <p:sldLayoutId id="2147483876" r:id="rId22"/>
    <p:sldLayoutId id="2147483877" r:id="rId23"/>
    <p:sldLayoutId id="2147483878" r:id="rId24"/>
    <p:sldLayoutId id="2147483879" r:id="rId25"/>
    <p:sldLayoutId id="2147483880" r:id="rId26"/>
    <p:sldLayoutId id="2147483881" r:id="rId27"/>
    <p:sldLayoutId id="2147483882" r:id="rId28"/>
    <p:sldLayoutId id="2147483883" r:id="rId29"/>
    <p:sldLayoutId id="2147483884" r:id="rId30"/>
    <p:sldLayoutId id="2147483885" r:id="rId31"/>
    <p:sldLayoutId id="2147483886" r:id="rId32"/>
    <p:sldLayoutId id="2147483887" r:id="rId33"/>
    <p:sldLayoutId id="2147483888" r:id="rId34"/>
    <p:sldLayoutId id="2147483889" r:id="rId35"/>
  </p:sldLayoutIdLst>
  <p:hf sldNum="0" hdr="0" ftr="0" dt="0"/>
  <p:txStyles>
    <p:titleStyle>
      <a:lvl1pPr algn="l" rtl="0" eaLnBrk="1" latinLnBrk="1" hangingPunct="1">
        <a:spcBef>
          <a:spcPct val="0"/>
        </a:spcBef>
        <a:buNone/>
        <a:defRPr kumimoji="0" sz="2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C414EB4-C1DB-4703-97A1-F8FBE894D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828"/>
          <a:stretch/>
        </p:blipFill>
        <p:spPr>
          <a:xfrm>
            <a:off x="4151784" y="924968"/>
            <a:ext cx="1939874" cy="1800753"/>
          </a:xfrm>
          <a:prstGeom prst="rect">
            <a:avLst/>
          </a:prstGeom>
        </p:spPr>
      </p:pic>
      <p:sp>
        <p:nvSpPr>
          <p:cNvPr id="5" name="제목 33">
            <a:extLst>
              <a:ext uri="{FF2B5EF4-FFF2-40B4-BE49-F238E27FC236}">
                <a16:creationId xmlns:a16="http://schemas.microsoft.com/office/drawing/2014/main" id="{CD5EA8E0-4B2B-4634-8642-F717C7A27915}"/>
              </a:ext>
            </a:extLst>
          </p:cNvPr>
          <p:cNvSpPr txBox="1">
            <a:spLocks/>
          </p:cNvSpPr>
          <p:nvPr/>
        </p:nvSpPr>
        <p:spPr>
          <a:xfrm>
            <a:off x="3431704" y="3140968"/>
            <a:ext cx="5256584" cy="856992"/>
          </a:xfrm>
          <a:prstGeom prst="rect">
            <a:avLst/>
          </a:prstGeom>
        </p:spPr>
        <p:txBody>
          <a:bodyPr/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자바스크립트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391FF-563F-45C7-9BB2-4A95B0277AE5}"/>
              </a:ext>
            </a:extLst>
          </p:cNvPr>
          <p:cNvSpPr txBox="1"/>
          <p:nvPr/>
        </p:nvSpPr>
        <p:spPr>
          <a:xfrm>
            <a:off x="4511824" y="3997960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JavaScript &amp; </a:t>
            </a:r>
            <a:r>
              <a:rPr lang="en-US" altLang="ko-KR" sz="2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JQuery</a:t>
            </a:r>
            <a:endParaRPr lang="ko-KR" altLang="en-US" sz="28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3C11FF2-E87B-41B1-878E-2E2D85A15DCB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 flipV="1">
            <a:off x="6003704" y="1769330"/>
            <a:ext cx="74407" cy="1838375"/>
          </a:xfrm>
          <a:prstGeom prst="bentConnector3">
            <a:avLst>
              <a:gd name="adj1" fmla="val -307229"/>
            </a:avLst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61CAB8B-0FE9-08F3-3EDD-573311C9C05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59996" y="1732634"/>
            <a:ext cx="1758727" cy="8569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5C93B9-2674-40D2-9E82-1D42B6823360}"/>
              </a:ext>
            </a:extLst>
          </p:cNvPr>
          <p:cNvSpPr txBox="1"/>
          <p:nvPr/>
        </p:nvSpPr>
        <p:spPr>
          <a:xfrm>
            <a:off x="4871863" y="4854952"/>
            <a:ext cx="2946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5</a:t>
            </a:r>
            <a:r>
              <a:rPr lang="ko-KR" altLang="en-US" sz="4000" dirty="0">
                <a:solidFill>
                  <a:schemeClr val="bg1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주차 </a:t>
            </a:r>
            <a:r>
              <a:rPr lang="en-US" altLang="ko-KR" sz="4000" dirty="0">
                <a:solidFill>
                  <a:schemeClr val="bg1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3</a:t>
            </a:r>
            <a:r>
              <a:rPr lang="ko-KR" altLang="en-US" sz="4000" dirty="0">
                <a:solidFill>
                  <a:schemeClr val="bg1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차시</a:t>
            </a:r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39D67C-AF43-45FF-BEB1-06CA39E80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608" y="22540"/>
            <a:ext cx="2376264" cy="576064"/>
          </a:xfrm>
        </p:spPr>
        <p:txBody>
          <a:bodyPr/>
          <a:lstStyle/>
          <a:p>
            <a:r>
              <a:rPr lang="ko-KR" altLang="en-US" dirty="0"/>
              <a:t>요약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7E5FA0-F036-477A-8251-B6AFDC7A46D7}"/>
              </a:ext>
            </a:extLst>
          </p:cNvPr>
          <p:cNvSpPr txBox="1"/>
          <p:nvPr/>
        </p:nvSpPr>
        <p:spPr>
          <a:xfrm>
            <a:off x="1607390" y="1196752"/>
            <a:ext cx="9577064" cy="2146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500"/>
              </a:spcAft>
            </a:pP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5. </a:t>
            </a: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이벤트 타겟이란 무엇인가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? </a:t>
            </a:r>
          </a:p>
          <a:p>
            <a:pPr rtl="0">
              <a:spcBef>
                <a:spcPts val="0"/>
              </a:spcBef>
              <a:spcAft>
                <a:spcPts val="500"/>
              </a:spcAft>
            </a:pPr>
            <a:endParaRPr lang="en-US" altLang="ko-KR" dirty="0">
              <a:solidFill>
                <a:srgbClr val="565600"/>
              </a:solidFill>
              <a:latin typeface="Times New Roman" panose="02020603050405020304" pitchFamily="18" charset="0"/>
            </a:endParaRPr>
          </a:p>
          <a:p>
            <a:pPr>
              <a:lnSpc>
                <a:spcPts val="2700"/>
              </a:lnSpc>
              <a:spcAft>
                <a:spcPts val="500"/>
              </a:spcAft>
            </a:pP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이벤트를 발생시킨 대상 객체를 말한다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예를 들어 마우스로 버튼을 클릭하였다면 버튼이 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click 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이벤트의 이벤트 타겟이다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b="1" dirty="0">
              <a:solidFill>
                <a:srgbClr val="0070C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br>
              <a:rPr lang="ko-KR" altLang="en-US" sz="2000" dirty="0"/>
            </a:br>
            <a:endParaRPr lang="en-US" altLang="ko-KR" b="1" dirty="0">
              <a:solidFill>
                <a:srgbClr val="0070C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A6580-D194-4446-A1CE-F66C65A22B00}"/>
              </a:ext>
            </a:extLst>
          </p:cNvPr>
          <p:cNvSpPr txBox="1"/>
          <p:nvPr/>
        </p:nvSpPr>
        <p:spPr>
          <a:xfrm>
            <a:off x="1607390" y="3140968"/>
            <a:ext cx="9385154" cy="2815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</a:pPr>
            <a:r>
              <a:rPr lang="en-US" altLang="ko-KR" sz="2000" b="1" i="0" u="none" strike="noStrike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6. </a:t>
            </a:r>
            <a:r>
              <a:rPr lang="ko-KR" altLang="en-US" sz="2000" b="1" i="0" u="none" strike="noStrike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이벤트가 흘러간다는 뜻은 무엇이며</a:t>
            </a:r>
            <a:r>
              <a:rPr lang="en-US" altLang="ko-KR" sz="2000" b="1" i="0" u="none" strike="noStrike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2000" b="1" i="0" u="none" strike="noStrike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이벤트 캡쳐와 이벤트 버블은 무엇인가</a:t>
            </a:r>
            <a:r>
              <a:rPr lang="en-US" altLang="ko-KR" sz="2000" b="1" i="0" u="none" strike="noStrike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?</a:t>
            </a:r>
          </a:p>
          <a:p>
            <a:pPr rtl="0">
              <a:lnSpc>
                <a:spcPts val="2700"/>
              </a:lnSpc>
              <a:spcBef>
                <a:spcPts val="0"/>
              </a:spcBef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ts val="2700"/>
              </a:lnSpc>
            </a:pP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이벤트가 발생하면 이벤트 객체는 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Window 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객체에서 시작하여 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DOM 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트리를 따라 이벤트 타겟에 전달되며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 과정을 이벤트 캡쳐라고 부른다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window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포함하여 이 과정에서 거쳐 가는 모든 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DOM 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객체에 대해 캡쳐 </a:t>
            </a:r>
            <a:r>
              <a:rPr lang="ko-KR" altLang="en-US" b="1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리스너가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등록되어 있으면 순서대로 실행된다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다시 이벤트 객체는 타겟 객체에서 시작하여 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window 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객체로 거꾸로 전달된다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 과정을 이벤트 버블이라고 부르고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 과정에서 거쳐 가는 모든 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DOM 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객체들에 버블 </a:t>
            </a:r>
            <a:r>
              <a:rPr lang="ko-KR" altLang="en-US" b="1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리스너가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등록되어 있으면 순서대로 실행된다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그리고 이벤트는 소멸된다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9232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39D67C-AF43-45FF-BEB1-06CA39E80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608" y="22540"/>
            <a:ext cx="2376264" cy="576064"/>
          </a:xfrm>
        </p:spPr>
        <p:txBody>
          <a:bodyPr/>
          <a:lstStyle/>
          <a:p>
            <a:r>
              <a:rPr lang="ko-KR" altLang="en-US" dirty="0"/>
              <a:t>요약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7E5FA0-F036-477A-8251-B6AFDC7A46D7}"/>
              </a:ext>
            </a:extLst>
          </p:cNvPr>
          <p:cNvSpPr txBox="1"/>
          <p:nvPr/>
        </p:nvSpPr>
        <p:spPr>
          <a:xfrm>
            <a:off x="1847528" y="1412776"/>
            <a:ext cx="9577064" cy="2346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500"/>
              </a:spcAft>
            </a:pP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7. </a:t>
            </a: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이 마우스 관련 이벤트 </a:t>
            </a:r>
            <a:r>
              <a:rPr lang="ko-KR" altLang="en-US" sz="20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리스너에는</a:t>
            </a:r>
            <a:r>
              <a:rPr lang="ko-KR" altLang="en-US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 어떤 것들이 있는가</a:t>
            </a:r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? </a:t>
            </a:r>
          </a:p>
          <a:p>
            <a:pPr rtl="0">
              <a:spcBef>
                <a:spcPts val="0"/>
              </a:spcBef>
              <a:spcAft>
                <a:spcPts val="500"/>
              </a:spcAft>
            </a:pPr>
            <a:endParaRPr lang="en-US" altLang="ko-KR" sz="2000" b="1" i="0" u="none" strike="noStrike" dirty="0">
              <a:solidFill>
                <a:srgbClr val="707D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rtl="0">
              <a:spcBef>
                <a:spcPts val="0"/>
              </a:spcBef>
              <a:spcAft>
                <a:spcPts val="500"/>
              </a:spcAft>
            </a:pP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onclick, </a:t>
            </a:r>
            <a:r>
              <a:rPr lang="en-US" altLang="ko-KR" b="1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ondblclick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b="1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onmousedown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b="1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onmouseup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b="1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onmouseover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b="1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onmouseout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b="1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onmouseenter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b="1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onmouseleave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b="1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onwheel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b="1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onmousemove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b="1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oncontextmenu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등이다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br>
              <a:rPr lang="en-US" altLang="ko-KR" sz="2000" dirty="0"/>
            </a:br>
            <a:br>
              <a:rPr lang="ko-KR" altLang="en-US" sz="2000" dirty="0"/>
            </a:br>
            <a:endParaRPr lang="en-US" altLang="ko-KR" b="1" dirty="0">
              <a:solidFill>
                <a:srgbClr val="0070C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A6580-D194-4446-A1CE-F66C65A22B00}"/>
              </a:ext>
            </a:extLst>
          </p:cNvPr>
          <p:cNvSpPr txBox="1"/>
          <p:nvPr/>
        </p:nvSpPr>
        <p:spPr>
          <a:xfrm>
            <a:off x="1847528" y="3284984"/>
            <a:ext cx="938515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</a:pPr>
            <a:r>
              <a:rPr lang="en-US" altLang="ko-KR" sz="2000" b="1" i="0" u="none" strike="noStrike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8. </a:t>
            </a:r>
            <a:r>
              <a:rPr lang="ko-KR" altLang="en-US" sz="2000" b="1" i="0" u="none" strike="noStrike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이미지를 그리는데 </a:t>
            </a:r>
            <a:r>
              <a:rPr lang="en-US" altLang="ko-KR" sz="2000" b="1" i="0" u="none" strike="noStrike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onload </a:t>
            </a:r>
            <a:r>
              <a:rPr lang="ko-KR" altLang="en-US" sz="2000" b="1" i="0" u="none" strike="noStrike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이벤트는 어떻게 활용되는가</a:t>
            </a:r>
            <a:r>
              <a:rPr lang="en-US" altLang="ko-KR" sz="2000" b="1" i="0" u="none" strike="noStrike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? </a:t>
            </a:r>
          </a:p>
          <a:p>
            <a:pPr rtl="0">
              <a:spcBef>
                <a:spcPts val="0"/>
              </a:spcBef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rtl="0">
              <a:spcBef>
                <a:spcPts val="0"/>
              </a:spcBef>
            </a:pP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HTML 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페이지나 이미지의 로딩이 완료될 때 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onload </a:t>
            </a:r>
            <a:r>
              <a:rPr lang="ko-KR" altLang="en-US" b="1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리스너가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호출된다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이미지의 경우 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onload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 발생 하기 전에는 이미지 파일로부터 이미지 로딩이 이루어지지 않았기 때문에 이미지 크기를 알 수 없고 이미지를 그려서도 안 된다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그러므로 이미지를 그리는 코드는 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onload </a:t>
            </a:r>
            <a:r>
              <a:rPr lang="ko-KR" altLang="en-US" b="1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리스너에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작성되어야 한다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1357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600" y="44624"/>
            <a:ext cx="7200800" cy="576064"/>
          </a:xfrm>
        </p:spPr>
        <p:txBody>
          <a:bodyPr>
            <a:noAutofit/>
          </a:bodyPr>
          <a:lstStyle/>
          <a:p>
            <a:pPr fontAlgn="base"/>
            <a:r>
              <a:rPr lang="en-US" altLang="ko-KR" dirty="0" err="1"/>
              <a:t>OpenChallenge</a:t>
            </a:r>
            <a:r>
              <a:rPr lang="en-US" altLang="ko-KR" dirty="0"/>
              <a:t> 9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C5461-0719-4489-8AF4-16BE5EDFC1BD}"/>
              </a:ext>
            </a:extLst>
          </p:cNvPr>
          <p:cNvSpPr txBox="1"/>
          <p:nvPr/>
        </p:nvSpPr>
        <p:spPr>
          <a:xfrm>
            <a:off x="1991544" y="956006"/>
            <a:ext cx="9001000" cy="1331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b="1" dirty="0"/>
              <a:t>마우스 클릭을 연습하는 웹 페이지를 작성해 보자</a:t>
            </a:r>
            <a:r>
              <a:rPr lang="en-US" altLang="ko-KR" sz="2000" b="1" dirty="0"/>
              <a:t>.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10*10</a:t>
            </a:r>
            <a:r>
              <a:rPr lang="ko-KR" altLang="en-US" dirty="0"/>
              <a:t>의 셀을 가진 표를 만들고 랜덤하게 선택한 셀에 이미지를 출력하자</a:t>
            </a:r>
            <a:r>
              <a:rPr lang="en-US" altLang="ko-KR" dirty="0"/>
              <a:t>. 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/>
              <a:t>이미지를 클릭하면 다른 셀을 랜덤하게 선택하여 이미지를 출력한다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9DF67C-61A3-43B7-A95D-87CF21F6B669}"/>
              </a:ext>
            </a:extLst>
          </p:cNvPr>
          <p:cNvSpPr txBox="1"/>
          <p:nvPr/>
        </p:nvSpPr>
        <p:spPr>
          <a:xfrm>
            <a:off x="4367337" y="2492896"/>
            <a:ext cx="3672408" cy="397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마우스 클릭 연습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border-collapse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collapse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95FDB0-E3C2-4239-9109-28DBE6134832}"/>
              </a:ext>
            </a:extLst>
          </p:cNvPr>
          <p:cNvSpPr txBox="1"/>
          <p:nvPr/>
        </p:nvSpPr>
        <p:spPr>
          <a:xfrm>
            <a:off x="2495600" y="27809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/>
              <a:t>css</a:t>
            </a:r>
            <a:r>
              <a:rPr lang="en-US" altLang="ko-KR" b="1" dirty="0"/>
              <a:t> </a:t>
            </a:r>
            <a:r>
              <a:rPr lang="ko-KR" altLang="en-US" b="1" dirty="0"/>
              <a:t>영역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F22B78-90A6-4E4B-BC0B-622D467EB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248" y="2380584"/>
            <a:ext cx="3996915" cy="437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6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22222E-6 L 0.29088 -0.0057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44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62DD12-2008-48A0-8461-1EDFF1BBFF6F}"/>
              </a:ext>
            </a:extLst>
          </p:cNvPr>
          <p:cNvSpPr txBox="1"/>
          <p:nvPr/>
        </p:nvSpPr>
        <p:spPr>
          <a:xfrm>
            <a:off x="1559496" y="908720"/>
            <a:ext cx="9433048" cy="54784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선택된 셀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"media/donkey.png"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donkey.png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는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45x45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크기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미리 로딩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 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 {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100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개의 이미지에 모두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click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리스너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등록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moveImage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// &lt;</a:t>
            </a:r>
            <a:r>
              <a:rPr lang="en-US" altLang="ko-KR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태그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엘리먼트가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공간을 차지하지만 보이지 않게 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4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"hidden"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moveImage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셀을 선택하고 이미지 출력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&lt;</a:t>
            </a:r>
            <a:r>
              <a:rPr lang="en-US" altLang="ko-KR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태그의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click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리스너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moveImage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다른 셀로 이미지를 옮긴다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현재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 보여질 이미지 제거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4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"hidden"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현재 이미지를 보이지 않게 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floor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()*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0~99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사이의 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랜덤한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셀 선택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새로 선택된 셀에 이미지 출력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4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"visible"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새로 이동하는 이미지를 보이게 한다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978F07-4C28-44F8-AF5C-F0DA5F689A22}"/>
              </a:ext>
            </a:extLst>
          </p:cNvPr>
          <p:cNvSpPr txBox="1"/>
          <p:nvPr/>
        </p:nvSpPr>
        <p:spPr>
          <a:xfrm>
            <a:off x="1487488" y="33265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script</a:t>
            </a:r>
            <a:r>
              <a:rPr lang="ko-KR" altLang="en-US" b="1" dirty="0"/>
              <a:t> 영역</a:t>
            </a:r>
          </a:p>
        </p:txBody>
      </p:sp>
    </p:spTree>
    <p:extLst>
      <p:ext uri="{BB962C8B-B14F-4D97-AF65-F5344CB8AC3E}">
        <p14:creationId xmlns:p14="http://schemas.microsoft.com/office/powerpoint/2010/main" val="3037180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BD93F56-9752-4E6E-823A-9DEFB9800053}"/>
              </a:ext>
            </a:extLst>
          </p:cNvPr>
          <p:cNvSpPr txBox="1"/>
          <p:nvPr/>
        </p:nvSpPr>
        <p:spPr>
          <a:xfrm>
            <a:off x="1055440" y="1340768"/>
            <a:ext cx="10369152" cy="46628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onload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ko-KR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마우스 클릭 연습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&lt;table&gt;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&lt;tr&gt;&lt;td&gt;&lt;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&gt;&lt;/td&gt;&lt;/tr&gt;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&lt;tr&gt;&lt;td&gt;&lt;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&gt;&lt;/td&gt;&lt;/tr&gt;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&lt;tr&gt;&lt;td&gt;&lt;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&gt;&lt;/td&gt;&lt;/tr&gt;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&lt;tr&gt;&lt;td&gt;&lt;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&gt;&lt;/td&gt;&lt;/tr&gt;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&lt;tr&gt;&lt;td&gt;&lt;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&gt;&lt;/td&gt;&lt;/tr&gt;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&lt;tr&gt;&lt;td&gt;&lt;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&gt;&lt;/td&gt;&lt;/tr&gt;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&lt;tr&gt;&lt;td&gt;&lt;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&gt;&lt;/td&gt;&lt;/tr&gt;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&lt;tr&gt;&lt;td&gt;&lt;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&gt;&lt;/td&gt;&lt;/tr&gt;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&lt;tr&gt;&lt;td&gt;&lt;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&gt;&lt;/td&gt;&lt;/tr&gt;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&lt;tr&gt;&lt;td&gt;&lt;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&gt;&lt;/td&gt;&lt;td&gt;&lt;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&gt;&lt;/td&gt;&lt;/tr&gt;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&lt;/table&gt;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B618E9-DB21-4D40-89DC-51157AC99AD4}"/>
              </a:ext>
            </a:extLst>
          </p:cNvPr>
          <p:cNvSpPr txBox="1"/>
          <p:nvPr/>
        </p:nvSpPr>
        <p:spPr>
          <a:xfrm>
            <a:off x="1415480" y="62068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Body</a:t>
            </a:r>
            <a:r>
              <a:rPr lang="ko-KR" altLang="en-US" b="1" dirty="0"/>
              <a:t> 영역</a:t>
            </a:r>
          </a:p>
        </p:txBody>
      </p:sp>
    </p:spTree>
    <p:extLst>
      <p:ext uri="{BB962C8B-B14F-4D97-AF65-F5344CB8AC3E}">
        <p14:creationId xmlns:p14="http://schemas.microsoft.com/office/powerpoint/2010/main" val="3402574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600" y="44624"/>
            <a:ext cx="7200800" cy="576064"/>
          </a:xfrm>
        </p:spPr>
        <p:txBody>
          <a:bodyPr>
            <a:noAutofit/>
          </a:bodyPr>
          <a:lstStyle/>
          <a:p>
            <a:pPr fontAlgn="base"/>
            <a:r>
              <a:rPr lang="ko-KR" altLang="en-US" dirty="0"/>
              <a:t>연습문제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99AE5-35F6-4C62-8DDD-2BEAF9FDE6DF}"/>
              </a:ext>
            </a:extLst>
          </p:cNvPr>
          <p:cNvSpPr txBox="1"/>
          <p:nvPr/>
        </p:nvSpPr>
        <p:spPr>
          <a:xfrm>
            <a:off x="1739516" y="1124744"/>
            <a:ext cx="8712968" cy="1962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2500"/>
              </a:lnSpc>
              <a:spcAft>
                <a:spcPts val="600"/>
              </a:spcAft>
              <a:buAutoNum type="arabicPeriod"/>
            </a:pPr>
            <a:r>
              <a:rPr lang="ko-KR" altLang="en-US" sz="2000" dirty="0"/>
              <a:t>자바스크립트 이벤트에 대한 설명으로 틀린 것은</a:t>
            </a:r>
            <a:r>
              <a:rPr lang="en-US" altLang="ko-KR" sz="2000" dirty="0"/>
              <a:t>?</a:t>
            </a:r>
          </a:p>
          <a:p>
            <a:pPr marL="914400" lvl="1" indent="-4572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마우스를 클릭하면 이벤트가 발생한다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914400" lvl="1" indent="-4572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이벤트를 발생시킨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DOM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객체를 이벤트 타겟이라고 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914400" lvl="1" indent="-4572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이벤트는 반드시 이벤트 타겟 객체에서만 처리한다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914400" lvl="1" indent="-4572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발생한 이벤트에 관한 여러 정보를 가진 객체를 이벤트 객체라고 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1B4DA2A-857C-4548-9131-C500374EC51B}"/>
              </a:ext>
            </a:extLst>
          </p:cNvPr>
          <p:cNvSpPr/>
          <p:nvPr/>
        </p:nvSpPr>
        <p:spPr>
          <a:xfrm>
            <a:off x="2213705" y="2318195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9ED5B-8C54-49BA-AE94-7E204D7E207E}"/>
              </a:ext>
            </a:extLst>
          </p:cNvPr>
          <p:cNvSpPr txBox="1"/>
          <p:nvPr/>
        </p:nvSpPr>
        <p:spPr>
          <a:xfrm>
            <a:off x="1739516" y="3591004"/>
            <a:ext cx="8712968" cy="1962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  <a:spcAft>
                <a:spcPts val="600"/>
              </a:spcAft>
            </a:pPr>
            <a:r>
              <a:rPr lang="en-US" altLang="ko-KR" sz="2000" dirty="0"/>
              <a:t>3. </a:t>
            </a:r>
            <a:r>
              <a:rPr lang="ko-KR" altLang="en-US" sz="2000" dirty="0"/>
              <a:t>이벤트 </a:t>
            </a:r>
            <a:r>
              <a:rPr lang="ko-KR" altLang="en-US" sz="2000" dirty="0" err="1"/>
              <a:t>리스너</a:t>
            </a:r>
            <a:r>
              <a:rPr lang="ko-KR" altLang="en-US" sz="2000" dirty="0"/>
              <a:t> 중 같지 않은 것은</a:t>
            </a:r>
            <a:r>
              <a:rPr lang="en-US" altLang="ko-KR" sz="2000" dirty="0"/>
              <a:t>?</a:t>
            </a:r>
          </a:p>
          <a:p>
            <a:pPr marL="800100" lvl="1" indent="-3429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div1.addEventListener(“onclick”, function() {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this.innerHTML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=“hello”;});</a:t>
            </a:r>
          </a:p>
          <a:p>
            <a:pPr marL="914400" lvl="1" indent="-4572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div1.onclick = function() {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this.innerHTML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=“hello”;}</a:t>
            </a:r>
          </a:p>
          <a:p>
            <a:pPr marL="914400" lvl="1" indent="-4572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div1.onclick = function(e) {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this.innerHTML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=“hello”;} </a:t>
            </a:r>
          </a:p>
          <a:p>
            <a:pPr marL="914400" lvl="1" indent="-4572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div1.onclick  = f;  function f() {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this.innerHTML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=“hello”;}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F2EA430-514D-493F-889A-79AAD9A5E5EA}"/>
              </a:ext>
            </a:extLst>
          </p:cNvPr>
          <p:cNvSpPr/>
          <p:nvPr/>
        </p:nvSpPr>
        <p:spPr>
          <a:xfrm>
            <a:off x="2214852" y="4005064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CAC80-FD8A-409D-8B4D-7BAB8BAC4B3C}"/>
              </a:ext>
            </a:extLst>
          </p:cNvPr>
          <p:cNvSpPr txBox="1"/>
          <p:nvPr/>
        </p:nvSpPr>
        <p:spPr>
          <a:xfrm>
            <a:off x="6312024" y="3586387"/>
            <a:ext cx="648072" cy="369332"/>
          </a:xfrm>
          <a:prstGeom prst="borderCallout2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click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14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799AE5-35F6-4C62-8DDD-2BEAF9FDE6DF}"/>
              </a:ext>
            </a:extLst>
          </p:cNvPr>
          <p:cNvSpPr txBox="1"/>
          <p:nvPr/>
        </p:nvSpPr>
        <p:spPr>
          <a:xfrm>
            <a:off x="1415480" y="332656"/>
            <a:ext cx="9397044" cy="582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  <a:spcAft>
                <a:spcPts val="600"/>
              </a:spcAft>
            </a:pPr>
            <a:r>
              <a:rPr lang="en-US" altLang="ko-KR" sz="2000" dirty="0"/>
              <a:t>4. </a:t>
            </a:r>
            <a:r>
              <a:rPr lang="ko-KR" altLang="en-US" sz="2000" dirty="0"/>
              <a:t>다음 함수와 태그가 있을 때 물음에 </a:t>
            </a:r>
            <a:r>
              <a:rPr lang="ko-KR" altLang="en-US" sz="2000" dirty="0" err="1"/>
              <a:t>답하시오</a:t>
            </a:r>
            <a:r>
              <a:rPr lang="en-US" altLang="ko-KR" sz="2000" dirty="0"/>
              <a:t>. </a:t>
            </a:r>
          </a:p>
          <a:p>
            <a:pPr>
              <a:lnSpc>
                <a:spcPts val="2500"/>
              </a:lnSpc>
              <a:spcAft>
                <a:spcPts val="600"/>
              </a:spcAft>
            </a:pPr>
            <a:endParaRPr lang="en-US" altLang="ko-KR" sz="2000" dirty="0"/>
          </a:p>
          <a:p>
            <a:pPr>
              <a:lnSpc>
                <a:spcPts val="2500"/>
              </a:lnSpc>
              <a:spcAft>
                <a:spcPts val="600"/>
              </a:spcAft>
            </a:pPr>
            <a:endParaRPr lang="en-US" altLang="ko-KR" sz="2000" dirty="0"/>
          </a:p>
          <a:p>
            <a:pPr>
              <a:lnSpc>
                <a:spcPts val="2500"/>
              </a:lnSpc>
              <a:spcAft>
                <a:spcPts val="600"/>
              </a:spcAft>
            </a:pPr>
            <a:endParaRPr lang="en-US" altLang="ko-KR" sz="2000" dirty="0"/>
          </a:p>
          <a:p>
            <a:pPr>
              <a:lnSpc>
                <a:spcPts val="2500"/>
              </a:lnSpc>
              <a:spcAft>
                <a:spcPts val="600"/>
              </a:spcAft>
            </a:pPr>
            <a:endParaRPr lang="en-US" altLang="ko-KR" sz="2000" dirty="0"/>
          </a:p>
          <a:p>
            <a:pPr marL="914400" lvl="1" indent="-457200">
              <a:lnSpc>
                <a:spcPts val="23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id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가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“div1”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인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DOM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객체를 알아내는 코드를 작성하라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ts val="2300"/>
              </a:lnSpc>
              <a:spcAft>
                <a:spcPts val="600"/>
              </a:spcAft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   let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obj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=</a:t>
            </a:r>
          </a:p>
          <a:p>
            <a:pPr marL="914400" lvl="1" indent="-457200">
              <a:lnSpc>
                <a:spcPts val="2300"/>
              </a:lnSpc>
              <a:spcAft>
                <a:spcPts val="600"/>
              </a:spcAft>
              <a:buFont typeface="+mj-ea"/>
              <a:buAutoNum type="circleNumDbPlain" startAt="2"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&lt;div&gt;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태그를 클릭하면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f()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함수가 실행하도록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addEventListener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를 이용하여 이벤트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리스너를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등록하라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ts val="2300"/>
              </a:lnSpc>
              <a:spcAft>
                <a:spcPts val="600"/>
              </a:spcAft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   obj.</a:t>
            </a:r>
          </a:p>
          <a:p>
            <a:pPr marL="914400" lvl="1" indent="-457200">
              <a:lnSpc>
                <a:spcPts val="2300"/>
              </a:lnSpc>
              <a:spcAft>
                <a:spcPts val="600"/>
              </a:spcAft>
              <a:buFont typeface="+mj-ea"/>
              <a:buAutoNum type="circleNumDbPlain" startAt="3"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&lt;div&gt;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태그를 클릭하면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f()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함수가 실행하도록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onclick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프로퍼티를 이용하여 이벤트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리스너를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등록하라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 lvl="1">
              <a:lnSpc>
                <a:spcPts val="2300"/>
              </a:lnSpc>
              <a:spcAft>
                <a:spcPts val="600"/>
              </a:spcAft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   obj.</a:t>
            </a:r>
          </a:p>
          <a:p>
            <a:pPr marL="800100" lvl="1" indent="-342900">
              <a:lnSpc>
                <a:spcPts val="2300"/>
              </a:lnSpc>
              <a:spcAft>
                <a:spcPts val="600"/>
              </a:spcAft>
              <a:buFont typeface="+mj-ea"/>
              <a:buAutoNum type="circleNumDbPlain" startAt="4"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f()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를 익명 함수로 작성하여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onclick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리스너로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등록하라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 onclick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프로퍼티를 이용하라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ts val="2300"/>
              </a:lnSpc>
              <a:spcAft>
                <a:spcPts val="600"/>
              </a:spcAft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   obj. 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FD1DAD-50DE-4C77-8A4B-80CBB93867E4}"/>
              </a:ext>
            </a:extLst>
          </p:cNvPr>
          <p:cNvSpPr txBox="1"/>
          <p:nvPr/>
        </p:nvSpPr>
        <p:spPr>
          <a:xfrm>
            <a:off x="1667508" y="908518"/>
            <a:ext cx="6768752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function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f()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{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//obj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객체의 배경색을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orchid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 변경하는 함수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 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obj.style.backgroundColor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= “orchid” ;</a:t>
            </a: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&lt;div id=“div1”&gt;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안녕하세요 환영합니다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 &lt;/div&gt;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3E13B-CDA8-444E-AB64-5189221A9B41}"/>
              </a:ext>
            </a:extLst>
          </p:cNvPr>
          <p:cNvSpPr txBox="1"/>
          <p:nvPr/>
        </p:nvSpPr>
        <p:spPr>
          <a:xfrm>
            <a:off x="3311418" y="2635613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document.getElementById</a:t>
            </a:r>
            <a:r>
              <a:rPr lang="en-US" altLang="ko-KR" dirty="0">
                <a:solidFill>
                  <a:srgbClr val="FF0000"/>
                </a:solidFill>
              </a:rPr>
              <a:t>(“div1”);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EE42A-04D7-443A-B065-0704DA6E61F8}"/>
              </a:ext>
            </a:extLst>
          </p:cNvPr>
          <p:cNvSpPr txBox="1"/>
          <p:nvPr/>
        </p:nvSpPr>
        <p:spPr>
          <a:xfrm>
            <a:off x="2772176" y="3705975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addEvnetListener</a:t>
            </a:r>
            <a:r>
              <a:rPr lang="en-US" altLang="ko-KR" dirty="0">
                <a:solidFill>
                  <a:srgbClr val="FF0000"/>
                </a:solidFill>
              </a:rPr>
              <a:t>(“click”, f);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866C6D-9DA4-42D6-A8B2-B48C7E4E3AC6}"/>
              </a:ext>
            </a:extLst>
          </p:cNvPr>
          <p:cNvSpPr txBox="1"/>
          <p:nvPr/>
        </p:nvSpPr>
        <p:spPr>
          <a:xfrm>
            <a:off x="2793829" y="4739515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onclick f;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531503-ACA0-430B-90B1-D173C87A2818}"/>
              </a:ext>
            </a:extLst>
          </p:cNvPr>
          <p:cNvSpPr txBox="1"/>
          <p:nvPr/>
        </p:nvSpPr>
        <p:spPr>
          <a:xfrm>
            <a:off x="2793828" y="5740054"/>
            <a:ext cx="668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onclick = function(e) { </a:t>
            </a:r>
            <a:r>
              <a:rPr lang="en-US" altLang="ko-KR" dirty="0" err="1">
                <a:solidFill>
                  <a:srgbClr val="FF0000"/>
                </a:solidFill>
              </a:rPr>
              <a:t>obj.style.backgroundColor</a:t>
            </a:r>
            <a:r>
              <a:rPr lang="en-US" altLang="ko-KR" dirty="0">
                <a:solidFill>
                  <a:srgbClr val="FF0000"/>
                </a:solidFill>
              </a:rPr>
              <a:t>=“orchid”;};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10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600" y="44624"/>
            <a:ext cx="7200800" cy="576064"/>
          </a:xfrm>
        </p:spPr>
        <p:txBody>
          <a:bodyPr>
            <a:noAutofit/>
          </a:bodyPr>
          <a:lstStyle/>
          <a:p>
            <a:pPr fontAlgn="base"/>
            <a:r>
              <a:rPr lang="ko-KR" altLang="en-US" dirty="0"/>
              <a:t>연습문제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99AE5-35F6-4C62-8DDD-2BEAF9FDE6DF}"/>
              </a:ext>
            </a:extLst>
          </p:cNvPr>
          <p:cNvSpPr txBox="1"/>
          <p:nvPr/>
        </p:nvSpPr>
        <p:spPr>
          <a:xfrm>
            <a:off x="1739516" y="1124744"/>
            <a:ext cx="9181020" cy="1962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  <a:spcAft>
                <a:spcPts val="600"/>
              </a:spcAft>
            </a:pPr>
            <a:r>
              <a:rPr lang="en-US" altLang="ko-KR" sz="2000" dirty="0"/>
              <a:t>5. </a:t>
            </a:r>
            <a:r>
              <a:rPr lang="ko-KR" altLang="en-US" sz="2000" dirty="0"/>
              <a:t>이벤트의 캡쳐 단계는 어디서부터 어디까지 이벤트가 흘러가는 과정인가</a:t>
            </a:r>
            <a:r>
              <a:rPr lang="en-US" altLang="ko-KR" sz="2000" dirty="0"/>
              <a:t>?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914400" lvl="1" indent="-4572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window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객체에서부터 타겟 객체까지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914400" lvl="1" indent="-4572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타겟 객체에서부터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window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객체까지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914400" lvl="1" indent="-4572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document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객체에서부터 타겟 객체까지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914400" lvl="1" indent="-4572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타겟 객체에서부터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document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객체까지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1B4DA2A-857C-4548-9131-C500374EC51B}"/>
              </a:ext>
            </a:extLst>
          </p:cNvPr>
          <p:cNvSpPr/>
          <p:nvPr/>
        </p:nvSpPr>
        <p:spPr>
          <a:xfrm>
            <a:off x="2222135" y="1556792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9ED5B-8C54-49BA-AE94-7E204D7E207E}"/>
              </a:ext>
            </a:extLst>
          </p:cNvPr>
          <p:cNvSpPr txBox="1"/>
          <p:nvPr/>
        </p:nvSpPr>
        <p:spPr>
          <a:xfrm>
            <a:off x="1734146" y="3586387"/>
            <a:ext cx="9114382" cy="1962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  <a:spcAft>
                <a:spcPts val="600"/>
              </a:spcAft>
            </a:pPr>
            <a:r>
              <a:rPr lang="en-US" altLang="ko-KR" sz="2000" dirty="0"/>
              <a:t>6. </a:t>
            </a:r>
            <a:r>
              <a:rPr lang="ko-KR" altLang="en-US" sz="2000" dirty="0"/>
              <a:t>이벤트 버블에 대해 잘못 </a:t>
            </a:r>
            <a:r>
              <a:rPr lang="ko-KR" altLang="en-US" sz="2000" dirty="0" err="1"/>
              <a:t>말한것은</a:t>
            </a:r>
            <a:r>
              <a:rPr lang="en-US" altLang="ko-KR" sz="2000" dirty="0"/>
              <a:t>?</a:t>
            </a:r>
          </a:p>
          <a:p>
            <a:pPr marL="800100" lvl="1" indent="-3429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익스플로러에서 처음으로 제안한 이벤트 흐름 모델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914400" lvl="1" indent="-4572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이벤트가 타겟 객체에서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DOM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트리를 따라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window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객체로 흘러가는 모델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914400" lvl="1" indent="-4572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이벤트 버블이나 이벤트 캡쳐 단계 중 한 단계에서만 이벤트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리스너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작성 가능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914400" lvl="1" indent="-4572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이벤트에 따라 이벤트 버블 단계는 없을 수도 있다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F2EA430-514D-493F-889A-79AAD9A5E5EA}"/>
              </a:ext>
            </a:extLst>
          </p:cNvPr>
          <p:cNvSpPr/>
          <p:nvPr/>
        </p:nvSpPr>
        <p:spPr>
          <a:xfrm>
            <a:off x="2195464" y="4797152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CAC80-FD8A-409D-8B4D-7BAB8BAC4B3C}"/>
              </a:ext>
            </a:extLst>
          </p:cNvPr>
          <p:cNvSpPr txBox="1"/>
          <p:nvPr/>
        </p:nvSpPr>
        <p:spPr>
          <a:xfrm>
            <a:off x="6312024" y="3586387"/>
            <a:ext cx="648072" cy="369332"/>
          </a:xfrm>
          <a:prstGeom prst="borderCallout2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click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53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600" y="44624"/>
            <a:ext cx="7200800" cy="576064"/>
          </a:xfrm>
        </p:spPr>
        <p:txBody>
          <a:bodyPr>
            <a:noAutofit/>
          </a:bodyPr>
          <a:lstStyle/>
          <a:p>
            <a:pPr fontAlgn="base"/>
            <a:r>
              <a:rPr lang="ko-KR" altLang="en-US" dirty="0"/>
              <a:t>연습문제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99AE5-35F6-4C62-8DDD-2BEAF9FDE6DF}"/>
              </a:ext>
            </a:extLst>
          </p:cNvPr>
          <p:cNvSpPr txBox="1"/>
          <p:nvPr/>
        </p:nvSpPr>
        <p:spPr>
          <a:xfrm>
            <a:off x="1559496" y="1124744"/>
            <a:ext cx="9469052" cy="2389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ts val="2500"/>
              </a:lnSpc>
              <a:spcAft>
                <a:spcPts val="600"/>
              </a:spcAft>
            </a:pPr>
            <a:r>
              <a:rPr lang="en-US" altLang="ko-KR" sz="2000" dirty="0"/>
              <a:t>7. </a:t>
            </a:r>
            <a:r>
              <a:rPr lang="ko-KR" altLang="en-US" sz="2000" dirty="0"/>
              <a:t>다음의 자바스크립트 코드가 실행되면 웹 페이지에 작성된 어떤 </a:t>
            </a:r>
            <a:r>
              <a:rPr lang="en-US" altLang="ko-KR" sz="2000" dirty="0"/>
              <a:t>onclick </a:t>
            </a:r>
            <a:r>
              <a:rPr lang="ko-KR" altLang="en-US" sz="2000" dirty="0" err="1"/>
              <a:t>리스너도</a:t>
            </a:r>
            <a:r>
              <a:rPr lang="ko-KR" altLang="en-US" sz="2000" dirty="0"/>
              <a:t> 실행되지 못한다</a:t>
            </a:r>
            <a:r>
              <a:rPr lang="en-US" altLang="ko-KR" sz="2000" dirty="0"/>
              <a:t>. </a:t>
            </a:r>
            <a:r>
              <a:rPr lang="ko-KR" altLang="en-US" sz="2000" dirty="0"/>
              <a:t>이유를 설명하라</a:t>
            </a:r>
            <a:r>
              <a:rPr lang="en-US" altLang="ko-KR" sz="2000" dirty="0"/>
              <a:t>. </a:t>
            </a:r>
          </a:p>
          <a:p>
            <a:pPr>
              <a:lnSpc>
                <a:spcPts val="2500"/>
              </a:lnSpc>
              <a:spcAft>
                <a:spcPts val="600"/>
              </a:spcAft>
            </a:pP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</a:p>
          <a:p>
            <a:pPr>
              <a:lnSpc>
                <a:spcPts val="2500"/>
              </a:lnSpc>
              <a:spcAft>
                <a:spcPts val="600"/>
              </a:spcAft>
            </a:pP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69875" algn="l">
              <a:lnSpc>
                <a:spcPct val="150000"/>
              </a:lnSpc>
            </a:pPr>
            <a:endParaRPr lang="en-US" altLang="ko-KR" sz="1800" b="0" i="0" u="none" strike="noStrike" baseline="0" dirty="0">
              <a:solidFill>
                <a:srgbClr val="FF0000"/>
              </a:solidFill>
              <a:latin typeface="YDVYMjOStd12"/>
            </a:endParaRPr>
          </a:p>
          <a:p>
            <a:pPr marL="269875" algn="l"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endParaRPr lang="ko-KR" altLang="en-US" sz="1800" b="0" i="0" u="none" strike="noStrike" baseline="0" dirty="0">
              <a:solidFill>
                <a:srgbClr val="0070C0"/>
              </a:solidFill>
              <a:latin typeface="YDVYMjOStd1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4138B-446D-4859-9F7F-567A3CFEA61B}"/>
              </a:ext>
            </a:extLst>
          </p:cNvPr>
          <p:cNvSpPr txBox="1"/>
          <p:nvPr/>
        </p:nvSpPr>
        <p:spPr>
          <a:xfrm>
            <a:off x="2015444" y="2006335"/>
            <a:ext cx="784887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/>
              <a:t>window.addEventListener</a:t>
            </a:r>
            <a:r>
              <a:rPr lang="en-US" altLang="ko-KR" dirty="0"/>
              <a:t>(“click”,</a:t>
            </a:r>
            <a:r>
              <a:rPr lang="ko-KR" altLang="en-US" dirty="0"/>
              <a:t> </a:t>
            </a:r>
            <a:r>
              <a:rPr lang="en-US" altLang="ko-KR" dirty="0"/>
              <a:t>function(e) { </a:t>
            </a:r>
            <a:r>
              <a:rPr lang="en-US" altLang="ko-KR" dirty="0" err="1"/>
              <a:t>e.stopPropagation</a:t>
            </a:r>
            <a:r>
              <a:rPr lang="en-US" altLang="ko-KR" dirty="0"/>
              <a:t>(); }, true);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20FF1-2222-44E3-8A2E-EBF4B23A7829}"/>
              </a:ext>
            </a:extLst>
          </p:cNvPr>
          <p:cNvSpPr txBox="1"/>
          <p:nvPr/>
        </p:nvSpPr>
        <p:spPr>
          <a:xfrm>
            <a:off x="1775520" y="2852936"/>
            <a:ext cx="8640960" cy="2122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algn="l">
              <a:lnSpc>
                <a:spcPct val="150000"/>
              </a:lnSpc>
            </a:pPr>
            <a:r>
              <a:rPr lang="ko-KR" altLang="en-US" sz="1800" b="0" i="0" u="none" strike="noStrike" baseline="0" dirty="0">
                <a:solidFill>
                  <a:srgbClr val="FF0000"/>
                </a:solidFill>
                <a:latin typeface="YDVYMjOStd12"/>
              </a:rPr>
              <a:t>캡쳐 단계에서 </a:t>
            </a:r>
            <a:r>
              <a:rPr lang="en-US" altLang="ko-KR" sz="1800" b="0" i="0" u="none" strike="noStrike" baseline="0" dirty="0">
                <a:solidFill>
                  <a:srgbClr val="0070C0"/>
                </a:solidFill>
                <a:latin typeface="SourceCodePro-Regular"/>
              </a:rPr>
              <a:t>function(e) { </a:t>
            </a:r>
            <a:r>
              <a:rPr lang="en-US" altLang="ko-KR" sz="1800" b="0" i="0" u="none" strike="noStrike" baseline="0" dirty="0" err="1">
                <a:solidFill>
                  <a:srgbClr val="0070C0"/>
                </a:solidFill>
                <a:latin typeface="SourceCodePro-Regular"/>
              </a:rPr>
              <a:t>e</a:t>
            </a:r>
            <a:r>
              <a:rPr lang="en-US" altLang="ko-KR" sz="1800" b="0" i="0" u="none" strike="noStrike" baseline="0" dirty="0" err="1">
                <a:solidFill>
                  <a:srgbClr val="0070C0"/>
                </a:solidFill>
                <a:latin typeface="YDVYMjOStd12"/>
              </a:rPr>
              <a:t>.</a:t>
            </a:r>
            <a:r>
              <a:rPr lang="en-US" altLang="ko-KR" sz="1800" b="0" i="0" u="none" strike="noStrike" baseline="0" dirty="0" err="1">
                <a:solidFill>
                  <a:srgbClr val="0070C0"/>
                </a:solidFill>
                <a:latin typeface="SourceCodePro-Regular"/>
              </a:rPr>
              <a:t>stopPropagation</a:t>
            </a:r>
            <a:r>
              <a:rPr lang="en-US" altLang="ko-KR" sz="1800" b="0" i="0" u="none" strike="noStrike" baseline="0" dirty="0">
                <a:solidFill>
                  <a:srgbClr val="0070C0"/>
                </a:solidFill>
                <a:latin typeface="SourceCodePro-Regular"/>
              </a:rPr>
              <a:t>(); }</a:t>
            </a:r>
            <a:r>
              <a:rPr lang="ko-KR" altLang="en-US" sz="1800" b="0" i="0" u="none" strike="noStrike" baseline="0" dirty="0">
                <a:solidFill>
                  <a:srgbClr val="0070C0"/>
                </a:solidFill>
                <a:latin typeface="YDVYMjOStd12"/>
              </a:rPr>
              <a:t>가 실행되도록 </a:t>
            </a:r>
            <a:r>
              <a:rPr lang="en-US" altLang="ko-KR" sz="1800" b="0" i="0" u="none" strike="noStrike" baseline="0" dirty="0">
                <a:solidFill>
                  <a:srgbClr val="0070C0"/>
                </a:solidFill>
                <a:latin typeface="SourceCodePro-Regular"/>
              </a:rPr>
              <a:t>window </a:t>
            </a:r>
            <a:r>
              <a:rPr lang="ko-KR" altLang="en-US" sz="1800" b="0" i="0" u="none" strike="noStrike" baseline="0" dirty="0">
                <a:solidFill>
                  <a:srgbClr val="0070C0"/>
                </a:solidFill>
                <a:latin typeface="YDVYMjOStd12"/>
              </a:rPr>
              <a:t>객체에 </a:t>
            </a:r>
            <a:r>
              <a:rPr lang="en-US" altLang="ko-KR" sz="1800" b="0" i="0" u="none" strike="noStrike" baseline="0" dirty="0">
                <a:solidFill>
                  <a:srgbClr val="0070C0"/>
                </a:solidFill>
                <a:latin typeface="SourceCodePro-Regular"/>
              </a:rPr>
              <a:t>onclick </a:t>
            </a:r>
            <a:r>
              <a:rPr lang="ko-KR" altLang="en-US" sz="1800" b="0" i="0" u="none" strike="noStrike" baseline="0" dirty="0" err="1">
                <a:solidFill>
                  <a:srgbClr val="0070C0"/>
                </a:solidFill>
                <a:latin typeface="YDVYMjOStd12"/>
              </a:rPr>
              <a:t>리스너를</a:t>
            </a:r>
            <a:r>
              <a:rPr lang="ko-KR" altLang="en-US" sz="1800" b="0" i="0" u="none" strike="noStrike" baseline="0" dirty="0">
                <a:solidFill>
                  <a:srgbClr val="0070C0"/>
                </a:solidFill>
                <a:latin typeface="YDVYMjOStd12"/>
              </a:rPr>
              <a:t> 등록하는 코드이다</a:t>
            </a:r>
            <a:r>
              <a:rPr lang="en-US" altLang="ko-KR" sz="1800" b="0" i="0" u="none" strike="noStrike" baseline="0" dirty="0">
                <a:solidFill>
                  <a:srgbClr val="0070C0"/>
                </a:solidFill>
                <a:latin typeface="YDVYMjOStd12"/>
              </a:rPr>
              <a:t>. </a:t>
            </a:r>
            <a:r>
              <a:rPr lang="en-US" altLang="ko-KR" sz="1800" b="0" i="0" u="none" strike="noStrike" baseline="0" dirty="0">
                <a:solidFill>
                  <a:srgbClr val="0070C0"/>
                </a:solidFill>
                <a:latin typeface="SourceCodePro-Regular"/>
              </a:rPr>
              <a:t>HTML </a:t>
            </a:r>
            <a:r>
              <a:rPr lang="ko-KR" altLang="en-US" sz="1800" b="0" i="0" u="none" strike="noStrike" baseline="0" dirty="0">
                <a:solidFill>
                  <a:srgbClr val="0070C0"/>
                </a:solidFill>
                <a:latin typeface="YDVYMjOStd12"/>
              </a:rPr>
              <a:t>페이지의 어떤 요소에서 </a:t>
            </a:r>
            <a:r>
              <a:rPr lang="en-US" altLang="ko-KR" sz="1800" b="0" i="0" u="none" strike="noStrike" baseline="0" dirty="0">
                <a:solidFill>
                  <a:srgbClr val="0070C0"/>
                </a:solidFill>
                <a:latin typeface="SourceCodePro-Regular"/>
              </a:rPr>
              <a:t>click </a:t>
            </a:r>
            <a:r>
              <a:rPr lang="ko-KR" altLang="en-US" sz="1800" b="0" i="0" u="none" strike="noStrike" baseline="0" dirty="0">
                <a:solidFill>
                  <a:srgbClr val="0070C0"/>
                </a:solidFill>
                <a:latin typeface="YDVYMjOStd12"/>
              </a:rPr>
              <a:t>이벤트가 발생하든 캡쳐 단계를 거치게 되어 있고</a:t>
            </a:r>
            <a:r>
              <a:rPr lang="en-US" altLang="ko-KR" sz="1800" b="0" i="0" u="none" strike="noStrike" baseline="0" dirty="0">
                <a:solidFill>
                  <a:srgbClr val="0070C0"/>
                </a:solidFill>
                <a:latin typeface="YDVYMjOStd12"/>
              </a:rPr>
              <a:t>, </a:t>
            </a:r>
            <a:r>
              <a:rPr lang="ko-KR" altLang="en-US" sz="1800" b="0" i="0" u="none" strike="noStrike" baseline="0" dirty="0">
                <a:solidFill>
                  <a:srgbClr val="0070C0"/>
                </a:solidFill>
                <a:latin typeface="YDVYMjOStd12"/>
              </a:rPr>
              <a:t>무조건 </a:t>
            </a:r>
            <a:r>
              <a:rPr lang="en-US" altLang="ko-KR" sz="1800" b="0" i="0" u="none" strike="noStrike" baseline="0" dirty="0">
                <a:solidFill>
                  <a:srgbClr val="0070C0"/>
                </a:solidFill>
                <a:latin typeface="SourceCodePro-Regular"/>
              </a:rPr>
              <a:t>window </a:t>
            </a:r>
            <a:r>
              <a:rPr lang="ko-KR" altLang="en-US" sz="1800" b="0" i="0" u="none" strike="noStrike" baseline="0" dirty="0">
                <a:solidFill>
                  <a:srgbClr val="0070C0"/>
                </a:solidFill>
                <a:latin typeface="YDVYMjOStd12"/>
              </a:rPr>
              <a:t>객체에 </a:t>
            </a:r>
            <a:r>
              <a:rPr lang="en-US" altLang="ko-KR" sz="1800" b="0" i="0" u="none" strike="noStrike" baseline="0" dirty="0">
                <a:solidFill>
                  <a:srgbClr val="0070C0"/>
                </a:solidFill>
                <a:latin typeface="SourceCodePro-Regular"/>
              </a:rPr>
              <a:t>click </a:t>
            </a:r>
            <a:r>
              <a:rPr lang="ko-KR" altLang="en-US" sz="1800" b="0" i="0" u="none" strike="noStrike" baseline="0" dirty="0">
                <a:solidFill>
                  <a:srgbClr val="0070C0"/>
                </a:solidFill>
                <a:latin typeface="YDVYMjOStd12"/>
              </a:rPr>
              <a:t>이벤트가 도착한다</a:t>
            </a:r>
            <a:r>
              <a:rPr lang="en-US" altLang="ko-KR" sz="1800" b="0" i="0" u="none" strike="noStrike" baseline="0" dirty="0">
                <a:solidFill>
                  <a:srgbClr val="0070C0"/>
                </a:solidFill>
                <a:latin typeface="YDVYMjOStd12"/>
              </a:rPr>
              <a:t>. </a:t>
            </a:r>
            <a:r>
              <a:rPr lang="ko-KR" altLang="en-US" sz="1800" b="0" i="0" u="none" strike="noStrike" baseline="0" dirty="0">
                <a:solidFill>
                  <a:srgbClr val="0070C0"/>
                </a:solidFill>
                <a:latin typeface="YDVYMjOStd12"/>
              </a:rPr>
              <a:t>그런데 여기 </a:t>
            </a:r>
            <a:r>
              <a:rPr lang="en-US" altLang="ko-KR" sz="1800" b="0" i="0" u="none" strike="noStrike" baseline="0" dirty="0">
                <a:solidFill>
                  <a:srgbClr val="0070C0"/>
                </a:solidFill>
                <a:latin typeface="SourceCodePro-Regular"/>
              </a:rPr>
              <a:t>window </a:t>
            </a:r>
            <a:r>
              <a:rPr lang="ko-KR" altLang="en-US" sz="1800" b="0" i="0" u="none" strike="noStrike" baseline="0" dirty="0">
                <a:solidFill>
                  <a:srgbClr val="0070C0"/>
                </a:solidFill>
                <a:latin typeface="YDVYMjOStd12"/>
              </a:rPr>
              <a:t>객체에 등록된 </a:t>
            </a:r>
            <a:r>
              <a:rPr lang="en-US" altLang="ko-KR" sz="1800" b="0" i="0" u="none" strike="noStrike" baseline="0" dirty="0">
                <a:solidFill>
                  <a:srgbClr val="0070C0"/>
                </a:solidFill>
                <a:latin typeface="SourceCodePro-Regular"/>
              </a:rPr>
              <a:t>onclick </a:t>
            </a:r>
            <a:r>
              <a:rPr lang="ko-KR" altLang="en-US" sz="1800" b="0" i="0" u="none" strike="noStrike" baseline="0" dirty="0" err="1">
                <a:solidFill>
                  <a:srgbClr val="0070C0"/>
                </a:solidFill>
                <a:latin typeface="YDVYMjOStd12"/>
              </a:rPr>
              <a:t>리스너에서는</a:t>
            </a:r>
            <a:r>
              <a:rPr lang="ko-KR" altLang="en-US" sz="1800" b="0" i="0" u="none" strike="noStrike" baseline="0" dirty="0">
                <a:solidFill>
                  <a:srgbClr val="0070C0"/>
                </a:solidFill>
                <a:latin typeface="YDVYMjOStd12"/>
              </a:rPr>
              <a:t> </a:t>
            </a:r>
            <a:r>
              <a:rPr lang="en-US" altLang="ko-KR" sz="1800" b="0" i="0" u="none" strike="noStrike" baseline="0" dirty="0" err="1">
                <a:solidFill>
                  <a:srgbClr val="0070C0"/>
                </a:solidFill>
                <a:latin typeface="SourceCodePro-Regular"/>
              </a:rPr>
              <a:t>e</a:t>
            </a:r>
            <a:r>
              <a:rPr lang="en-US" altLang="ko-KR" sz="1800" b="0" i="0" u="none" strike="noStrike" baseline="0" dirty="0" err="1">
                <a:solidFill>
                  <a:srgbClr val="0070C0"/>
                </a:solidFill>
                <a:latin typeface="YDVYMjOStd12"/>
              </a:rPr>
              <a:t>.</a:t>
            </a:r>
            <a:r>
              <a:rPr lang="en-US" altLang="ko-KR" sz="1800" b="0" i="0" u="none" strike="noStrike" baseline="0" dirty="0" err="1">
                <a:solidFill>
                  <a:srgbClr val="0070C0"/>
                </a:solidFill>
                <a:latin typeface="SourceCodePro-Regular"/>
              </a:rPr>
              <a:t>stopPropagation</a:t>
            </a:r>
            <a:r>
              <a:rPr lang="en-US" altLang="ko-KR" sz="1800" b="0" i="0" u="none" strike="noStrike" baseline="0" dirty="0">
                <a:solidFill>
                  <a:srgbClr val="0070C0"/>
                </a:solidFill>
                <a:latin typeface="SourceCodePro-Regular"/>
              </a:rPr>
              <a:t>(); </a:t>
            </a:r>
            <a:r>
              <a:rPr lang="ko-KR" altLang="en-US" sz="1800" b="0" i="0" u="none" strike="noStrike" baseline="0" dirty="0">
                <a:solidFill>
                  <a:srgbClr val="0070C0"/>
                </a:solidFill>
                <a:latin typeface="YDVYMjOStd12"/>
              </a:rPr>
              <a:t>함수를 호출하기 때문에 </a:t>
            </a:r>
            <a:r>
              <a:rPr lang="ko-KR" altLang="en-US" sz="1800" b="0" i="0" u="none" strike="noStrike" baseline="0" dirty="0">
                <a:solidFill>
                  <a:srgbClr val="FF0000"/>
                </a:solidFill>
                <a:latin typeface="YDVYMjOStd12"/>
              </a:rPr>
              <a:t>더 이상 이벤트가 전파되지 못하고 사라진다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YDVYMjOStd12"/>
              </a:rPr>
              <a:t>.</a:t>
            </a:r>
            <a:endParaRPr lang="en-US" altLang="ko-KR" sz="2000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43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600" y="44624"/>
            <a:ext cx="7200800" cy="576064"/>
          </a:xfrm>
        </p:spPr>
        <p:txBody>
          <a:bodyPr>
            <a:noAutofit/>
          </a:bodyPr>
          <a:lstStyle/>
          <a:p>
            <a:pPr fontAlgn="base"/>
            <a:r>
              <a:rPr lang="ko-KR" altLang="en-US" dirty="0"/>
              <a:t>연습문제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99AE5-35F6-4C62-8DDD-2BEAF9FDE6DF}"/>
              </a:ext>
            </a:extLst>
          </p:cNvPr>
          <p:cNvSpPr txBox="1"/>
          <p:nvPr/>
        </p:nvSpPr>
        <p:spPr>
          <a:xfrm>
            <a:off x="1739516" y="1124744"/>
            <a:ext cx="9181020" cy="1962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  <a:spcAft>
                <a:spcPts val="600"/>
              </a:spcAft>
            </a:pPr>
            <a:r>
              <a:rPr lang="en-US" altLang="ko-KR" sz="2000" dirty="0"/>
              <a:t>8. </a:t>
            </a:r>
            <a:r>
              <a:rPr lang="ko-KR" altLang="en-US" sz="2000" dirty="0"/>
              <a:t>다음 중 버블 단계에서 실행되도록 작성된 </a:t>
            </a:r>
            <a:r>
              <a:rPr lang="en-US" altLang="ko-KR" sz="2000" dirty="0"/>
              <a:t>onclick </a:t>
            </a:r>
            <a:r>
              <a:rPr lang="ko-KR" altLang="en-US" sz="2000" dirty="0" err="1"/>
              <a:t>리스너를</a:t>
            </a:r>
            <a:r>
              <a:rPr lang="ko-KR" altLang="en-US" sz="2000" dirty="0"/>
              <a:t> 모두 골라라</a:t>
            </a:r>
            <a:r>
              <a:rPr lang="en-US" altLang="ko-KR" sz="2000" dirty="0"/>
              <a:t>?</a:t>
            </a: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914400" lvl="1" indent="-4572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window.onclick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= function(e) { alert(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e.type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); }</a:t>
            </a:r>
          </a:p>
          <a:p>
            <a:pPr marL="914400" lvl="1" indent="-4572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window.addEventListener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(“click”, function(e) { alert(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e.type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) }, true };</a:t>
            </a:r>
          </a:p>
          <a:p>
            <a:pPr marL="914400" lvl="1" indent="-4572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window.addEventListener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(“click”, function(e) { alert(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e.type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) }, false };</a:t>
            </a:r>
          </a:p>
          <a:p>
            <a:pPr marL="914400" lvl="1" indent="-457200">
              <a:lnSpc>
                <a:spcPts val="25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window.onclick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= f;  function(e) { alert(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e.type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):}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1B4DA2A-857C-4548-9131-C500374EC51B}"/>
              </a:ext>
            </a:extLst>
          </p:cNvPr>
          <p:cNvSpPr/>
          <p:nvPr/>
        </p:nvSpPr>
        <p:spPr>
          <a:xfrm>
            <a:off x="2219640" y="1556792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8DD22E-26DA-48CB-8163-3A0B9BC6113B}"/>
              </a:ext>
            </a:extLst>
          </p:cNvPr>
          <p:cNvSpPr txBox="1"/>
          <p:nvPr/>
        </p:nvSpPr>
        <p:spPr>
          <a:xfrm>
            <a:off x="2368975" y="3356992"/>
            <a:ext cx="8370930" cy="2679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70C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기본적으로 </a:t>
            </a:r>
            <a:r>
              <a:rPr lang="en-US" altLang="ko-KR" sz="1800" kern="0" spc="0" dirty="0" err="1">
                <a:solidFill>
                  <a:srgbClr val="0070C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addEventListener</a:t>
            </a:r>
            <a:r>
              <a:rPr lang="en-US" altLang="ko-KR" sz="1800" kern="0" spc="0" dirty="0">
                <a:solidFill>
                  <a:srgbClr val="0070C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() </a:t>
            </a:r>
            <a:r>
              <a:rPr lang="ko-KR" altLang="en-US" sz="1800" kern="0" spc="0" dirty="0">
                <a:solidFill>
                  <a:srgbClr val="0070C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함수</a:t>
            </a:r>
            <a:r>
              <a:rPr lang="ko-KR" altLang="en-US" kern="0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ko-KR" altLang="en-US" kern="0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캡쳐단계에서</a:t>
            </a:r>
            <a:r>
              <a:rPr lang="ko-KR" altLang="en-US" kern="0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실행됩니다</a:t>
            </a:r>
            <a:r>
              <a:rPr lang="en-US" altLang="ko-KR" kern="0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kern="0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브라우저가 번역</a:t>
            </a:r>
            <a:r>
              <a:rPr lang="en-US" altLang="ko-KR" kern="0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(parsing)</a:t>
            </a:r>
            <a:r>
              <a:rPr lang="ko-KR" altLang="en-US" sz="1800" kern="0" spc="0" dirty="0">
                <a:solidFill>
                  <a:srgbClr val="0070C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를 </a:t>
            </a:r>
            <a:r>
              <a:rPr lang="ko-KR" altLang="en-US" kern="0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할때</a:t>
            </a:r>
            <a:r>
              <a:rPr lang="ko-KR" altLang="en-US" kern="0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미리 </a:t>
            </a:r>
            <a:r>
              <a:rPr lang="ko-KR" altLang="en-US" kern="0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리스너를</a:t>
            </a:r>
            <a:r>
              <a:rPr lang="ko-KR" altLang="en-US" kern="0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등록하고 이벤트를 실행한다</a:t>
            </a:r>
            <a:r>
              <a:rPr lang="en-US" altLang="ko-KR" kern="0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70C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addEventListener</a:t>
            </a:r>
            <a:r>
              <a:rPr lang="en-US" altLang="ko-KR" sz="1800" kern="0" spc="0" dirty="0">
                <a:solidFill>
                  <a:srgbClr val="0070C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() </a:t>
            </a:r>
            <a:r>
              <a:rPr lang="ko-KR" altLang="en-US" sz="1800" kern="0" spc="0" dirty="0">
                <a:solidFill>
                  <a:srgbClr val="0070C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함수를 이용하지 않는 </a:t>
            </a:r>
            <a:r>
              <a:rPr lang="ko-KR" altLang="en-US" kern="0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나</a:t>
            </a:r>
            <a:r>
              <a:rPr lang="ko-KR" altLang="en-US" sz="1800" kern="0" spc="0" dirty="0">
                <a:solidFill>
                  <a:srgbClr val="0070C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머지 경우는 모두 자동으로 버블 단계에서 실행되도록 </a:t>
            </a:r>
            <a:r>
              <a:rPr lang="ko-KR" altLang="en-US" sz="1800" kern="0" spc="0" dirty="0" err="1">
                <a:solidFill>
                  <a:srgbClr val="0070C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리스너가</a:t>
            </a:r>
            <a:r>
              <a:rPr lang="ko-KR" altLang="en-US" sz="1800" kern="0" spc="0" dirty="0">
                <a:solidFill>
                  <a:srgbClr val="0070C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등록된다</a:t>
            </a:r>
            <a:r>
              <a:rPr lang="en-US" altLang="ko-KR" sz="1800" kern="0" spc="0" dirty="0">
                <a:solidFill>
                  <a:srgbClr val="0070C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200" kern="0" spc="0" dirty="0">
              <a:solidFill>
                <a:srgbClr val="0070C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그러나 </a:t>
            </a:r>
            <a:r>
              <a:rPr lang="en-US" altLang="ko-KR" sz="1800" kern="0" spc="0" dirty="0" err="1">
                <a:solidFill>
                  <a:srgbClr val="FF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addEventListener</a:t>
            </a:r>
            <a:r>
              <a:rPr lang="en-US" altLang="ko-KR" sz="1800" kern="0" spc="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() </a:t>
            </a:r>
            <a:r>
              <a:rPr lang="ko-KR" altLang="en-US" sz="1800" kern="0" spc="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함수의 마지막 인자가 생략되거나 </a:t>
            </a:r>
            <a:r>
              <a:rPr lang="en-US" altLang="ko-KR" sz="1800" kern="0" spc="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false</a:t>
            </a:r>
            <a:r>
              <a:rPr lang="ko-KR" altLang="en-US" sz="1800" kern="0" spc="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이면 버블단계에서 실행되는 </a:t>
            </a:r>
            <a:r>
              <a:rPr lang="ko-KR" altLang="en-US" sz="1800" kern="0" spc="0" dirty="0" err="1">
                <a:solidFill>
                  <a:srgbClr val="FF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리스너를</a:t>
            </a:r>
            <a:r>
              <a:rPr lang="ko-KR" altLang="en-US" sz="1800" kern="0" spc="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등록한다</a:t>
            </a:r>
            <a:r>
              <a:rPr lang="en-US" altLang="ko-KR" sz="1800" kern="0" spc="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sz="1800" kern="0" spc="0" dirty="0">
              <a:solidFill>
                <a:srgbClr val="FF000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F2AD67B-3EE3-4C03-A5EE-87AD8BA529A4}"/>
              </a:ext>
            </a:extLst>
          </p:cNvPr>
          <p:cNvSpPr/>
          <p:nvPr/>
        </p:nvSpPr>
        <p:spPr>
          <a:xfrm>
            <a:off x="2211380" y="2321870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55916CC-AFDA-4CA1-8DA0-E946A576A529}"/>
              </a:ext>
            </a:extLst>
          </p:cNvPr>
          <p:cNvSpPr/>
          <p:nvPr/>
        </p:nvSpPr>
        <p:spPr>
          <a:xfrm>
            <a:off x="2219640" y="2726908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46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736" y="-33042"/>
            <a:ext cx="4536504" cy="57606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3265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자바스크립트 기초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DC3117-2370-4567-B9C1-C3BD0E69E636}"/>
              </a:ext>
            </a:extLst>
          </p:cNvPr>
          <p:cNvSpPr/>
          <p:nvPr/>
        </p:nvSpPr>
        <p:spPr>
          <a:xfrm>
            <a:off x="4735864" y="2437058"/>
            <a:ext cx="6256680" cy="3264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j-ea"/>
                <a:ea typeface="+mj-ea"/>
              </a:rPr>
              <a:t>다양한 이벤트 </a:t>
            </a:r>
            <a:r>
              <a:rPr lang="ko-KR" altLang="en-US" sz="2000" b="1" dirty="0" err="1">
                <a:latin typeface="+mj-ea"/>
                <a:ea typeface="+mj-ea"/>
              </a:rPr>
              <a:t>리스너</a:t>
            </a:r>
            <a:endParaRPr lang="en-US" altLang="ko-KR" sz="2000" b="1" dirty="0">
              <a:latin typeface="+mj-ea"/>
              <a:ea typeface="+mj-ea"/>
            </a:endParaRPr>
          </a:p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j-ea"/>
                <a:ea typeface="+mj-ea"/>
              </a:rPr>
              <a:t>select </a:t>
            </a:r>
            <a:r>
              <a:rPr lang="ko-KR" altLang="en-US" sz="2000" b="1" dirty="0">
                <a:latin typeface="+mj-ea"/>
                <a:ea typeface="+mj-ea"/>
              </a:rPr>
              <a:t>객체와 </a:t>
            </a:r>
            <a:r>
              <a:rPr lang="en-US" altLang="ko-KR" sz="2000" b="1" dirty="0" err="1">
                <a:latin typeface="+mj-ea"/>
                <a:ea typeface="+mj-ea"/>
              </a:rPr>
              <a:t>onchange</a:t>
            </a:r>
            <a:r>
              <a:rPr lang="en-US" altLang="ko-KR" sz="2000" b="1" dirty="0">
                <a:latin typeface="+mj-ea"/>
                <a:ea typeface="+mj-ea"/>
              </a:rPr>
              <a:t> </a:t>
            </a:r>
          </a:p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j-ea"/>
                <a:ea typeface="+mj-ea"/>
              </a:rPr>
              <a:t>이벤트 관련 예제 풀이</a:t>
            </a:r>
            <a:endParaRPr lang="en-US" altLang="ko-KR" sz="2000" b="1" dirty="0">
              <a:latin typeface="+mj-ea"/>
              <a:ea typeface="+mj-ea"/>
            </a:endParaRPr>
          </a:p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j-ea"/>
              </a:rPr>
              <a:t>실습문제 풀이</a:t>
            </a:r>
            <a:endParaRPr lang="en-US" altLang="ko-KR" sz="2000" b="1" dirty="0">
              <a:latin typeface="+mj-ea"/>
            </a:endParaRPr>
          </a:p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+mj-ea"/>
              </a:rPr>
              <a:t>DOMContentLoaded</a:t>
            </a:r>
            <a:r>
              <a:rPr lang="en-US" altLang="ko-KR" sz="2000" b="1" dirty="0">
                <a:latin typeface="+mj-ea"/>
              </a:rPr>
              <a:t> </a:t>
            </a:r>
            <a:r>
              <a:rPr lang="ko-KR" altLang="en-US" sz="2000" b="1" dirty="0">
                <a:latin typeface="+mj-ea"/>
              </a:rPr>
              <a:t>이벤트로 문서객체 조작</a:t>
            </a:r>
            <a:endParaRPr lang="en-US" altLang="ko-KR" sz="2000" b="1" dirty="0">
              <a:latin typeface="+mj-ea"/>
            </a:endParaRPr>
          </a:p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j-ea"/>
              </a:rPr>
              <a:t>화살표 함수 활용</a:t>
            </a:r>
          </a:p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B0F0A63A-829C-4657-B463-9D5D0E93CA87}"/>
              </a:ext>
            </a:extLst>
          </p:cNvPr>
          <p:cNvSpPr txBox="1">
            <a:spLocks/>
          </p:cNvSpPr>
          <p:nvPr/>
        </p:nvSpPr>
        <p:spPr>
          <a:xfrm>
            <a:off x="479376" y="2420888"/>
            <a:ext cx="1872208" cy="188037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sz="8000" dirty="0">
                <a:solidFill>
                  <a:schemeClr val="tx1"/>
                </a:solidFill>
              </a:rPr>
              <a:t>5</a:t>
            </a:r>
            <a:r>
              <a:rPr lang="ko-KR" altLang="en-US" sz="8000" dirty="0">
                <a:solidFill>
                  <a:schemeClr val="tx1"/>
                </a:solidFill>
              </a:rPr>
              <a:t>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2ABD32-367C-4BEF-A08A-6D5EE4BB14A9}"/>
              </a:ext>
            </a:extLst>
          </p:cNvPr>
          <p:cNvGrpSpPr/>
          <p:nvPr/>
        </p:nvGrpSpPr>
        <p:grpSpPr>
          <a:xfrm rot="1820350">
            <a:off x="-1409254" y="983927"/>
            <a:ext cx="5079844" cy="5018728"/>
            <a:chOff x="-549681" y="1640821"/>
            <a:chExt cx="5400600" cy="5400600"/>
          </a:xfrm>
        </p:grpSpPr>
        <p:sp>
          <p:nvSpPr>
            <p:cNvPr id="8" name="막힌 원호 7">
              <a:extLst>
                <a:ext uri="{FF2B5EF4-FFF2-40B4-BE49-F238E27FC236}">
                  <a16:creationId xmlns:a16="http://schemas.microsoft.com/office/drawing/2014/main" id="{17EF0A47-5B60-4122-AC2D-69ADED7C6BBF}"/>
                </a:ext>
              </a:extLst>
            </p:cNvPr>
            <p:cNvSpPr/>
            <p:nvPr/>
          </p:nvSpPr>
          <p:spPr>
            <a:xfrm rot="5973814">
              <a:off x="-549681" y="1640821"/>
              <a:ext cx="5400600" cy="5400600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막힌 원호 8">
              <a:extLst>
                <a:ext uri="{FF2B5EF4-FFF2-40B4-BE49-F238E27FC236}">
                  <a16:creationId xmlns:a16="http://schemas.microsoft.com/office/drawing/2014/main" id="{25C335AD-D221-4F9E-B861-C14016385C9F}"/>
                </a:ext>
              </a:extLst>
            </p:cNvPr>
            <p:cNvSpPr/>
            <p:nvPr/>
          </p:nvSpPr>
          <p:spPr>
            <a:xfrm rot="5973814">
              <a:off x="-435744" y="1753601"/>
              <a:ext cx="5172727" cy="5172727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solidFill>
              <a:srgbClr val="BCEB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85E5FF7-C95C-4281-B0FD-99A25023AF0E}"/>
              </a:ext>
            </a:extLst>
          </p:cNvPr>
          <p:cNvSpPr txBox="1"/>
          <p:nvPr/>
        </p:nvSpPr>
        <p:spPr>
          <a:xfrm>
            <a:off x="4727848" y="1544567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함수와 이벤트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리스너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6109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600" y="44624"/>
            <a:ext cx="7200800" cy="576064"/>
          </a:xfrm>
        </p:spPr>
        <p:txBody>
          <a:bodyPr>
            <a:noAutofit/>
          </a:bodyPr>
          <a:lstStyle/>
          <a:p>
            <a:pPr fontAlgn="base"/>
            <a:r>
              <a:rPr lang="ko-KR" altLang="en-US" dirty="0"/>
              <a:t>연습문제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99AE5-35F6-4C62-8DDD-2BEAF9FDE6DF}"/>
              </a:ext>
            </a:extLst>
          </p:cNvPr>
          <p:cNvSpPr txBox="1"/>
          <p:nvPr/>
        </p:nvSpPr>
        <p:spPr>
          <a:xfrm>
            <a:off x="1739516" y="1124744"/>
            <a:ext cx="9181020" cy="386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  <a:spcAft>
                <a:spcPts val="600"/>
              </a:spcAft>
            </a:pPr>
            <a:r>
              <a:rPr lang="en-US" altLang="ko-KR" sz="2000" dirty="0"/>
              <a:t>9. </a:t>
            </a:r>
            <a:r>
              <a:rPr lang="ko-KR" altLang="en-US" sz="2000" dirty="0"/>
              <a:t>다음은 </a:t>
            </a:r>
            <a:r>
              <a:rPr lang="en-US" altLang="ko-KR" sz="2000" dirty="0"/>
              <a:t>HTML </a:t>
            </a:r>
            <a:r>
              <a:rPr lang="ko-KR" altLang="en-US" sz="2000" dirty="0"/>
              <a:t>페이지의 일부분이다</a:t>
            </a:r>
            <a:r>
              <a:rPr lang="en-US" altLang="ko-KR" sz="2000" dirty="0"/>
              <a:t>.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8DD22E-26DA-48CB-8163-3A0B9BC6113B}"/>
              </a:ext>
            </a:extLst>
          </p:cNvPr>
          <p:cNvSpPr txBox="1"/>
          <p:nvPr/>
        </p:nvSpPr>
        <p:spPr>
          <a:xfrm>
            <a:off x="2368974" y="3356992"/>
            <a:ext cx="88395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0" indent="-355600" algn="l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latin typeface="굴림" panose="020B0600000101010101" pitchFamily="50" charset="-127"/>
                <a:ea typeface="굴림" panose="020B0600000101010101" pitchFamily="50" charset="-127"/>
              </a:rPr>
              <a:t>(1) </a:t>
            </a:r>
            <a:r>
              <a:rPr lang="ko-KR" altLang="en-US" kern="0" dirty="0">
                <a:latin typeface="굴림" panose="020B0600000101010101" pitchFamily="50" charset="-127"/>
                <a:ea typeface="굴림" panose="020B0600000101010101" pitchFamily="50" charset="-127"/>
              </a:rPr>
              <a:t>앞의 코드에서 </a:t>
            </a:r>
            <a:r>
              <a:rPr lang="en-US" altLang="ko-KR" kern="0" dirty="0">
                <a:latin typeface="굴림" panose="020B0600000101010101" pitchFamily="50" charset="-127"/>
                <a:ea typeface="굴림" panose="020B0600000101010101" pitchFamily="50" charset="-127"/>
              </a:rPr>
              <a:t>“</a:t>
            </a:r>
            <a:r>
              <a:rPr lang="ko-KR" altLang="en-US" kern="0" dirty="0">
                <a:latin typeface="굴림" panose="020B0600000101010101" pitchFamily="50" charset="-127"/>
                <a:ea typeface="굴림" panose="020B0600000101010101" pitchFamily="50" charset="-127"/>
              </a:rPr>
              <a:t>이벤트 흐름</a:t>
            </a:r>
            <a:r>
              <a:rPr lang="en-US" altLang="ko-KR" kern="0" dirty="0">
                <a:latin typeface="굴림" panose="020B0600000101010101" pitchFamily="50" charset="-127"/>
                <a:ea typeface="굴림" panose="020B0600000101010101" pitchFamily="50" charset="-127"/>
              </a:rPr>
              <a:t>“ </a:t>
            </a:r>
            <a:r>
              <a:rPr lang="ko-KR" altLang="en-US" kern="0" dirty="0">
                <a:latin typeface="굴림" panose="020B0600000101010101" pitchFamily="50" charset="-127"/>
                <a:ea typeface="굴림" panose="020B0600000101010101" pitchFamily="50" charset="-127"/>
              </a:rPr>
              <a:t>부분을 클릭하였을 때 </a:t>
            </a:r>
            <a:r>
              <a:rPr lang="en-US" altLang="ko-KR" kern="0" dirty="0">
                <a:latin typeface="굴림" panose="020B0600000101010101" pitchFamily="50" charset="-127"/>
                <a:ea typeface="굴림" panose="020B0600000101010101" pitchFamily="50" charset="-127"/>
              </a:rPr>
              <a:t>“strong+</a:t>
            </a:r>
            <a:r>
              <a:rPr lang="ko-KR" altLang="en-US" kern="0" dirty="0">
                <a:latin typeface="굴림" panose="020B0600000101010101" pitchFamily="50" charset="-127"/>
                <a:ea typeface="굴림" panose="020B0600000101010101" pitchFamily="50" charset="-127"/>
              </a:rPr>
              <a:t>이벤트 흐름</a:t>
            </a:r>
            <a:r>
              <a:rPr lang="en-US" altLang="ko-KR" kern="0" dirty="0">
                <a:latin typeface="굴림" panose="020B0600000101010101" pitchFamily="50" charset="-127"/>
                <a:ea typeface="굴림" panose="020B0600000101010101" pitchFamily="50" charset="-127"/>
              </a:rPr>
              <a:t>“</a:t>
            </a:r>
            <a:r>
              <a:rPr lang="ko-KR" altLang="en-US" kern="0" dirty="0">
                <a:latin typeface="굴림" panose="020B0600000101010101" pitchFamily="50" charset="-127"/>
                <a:ea typeface="굴림" panose="020B0600000101010101" pitchFamily="50" charset="-127"/>
              </a:rPr>
              <a:t>을 출력하려고 한다</a:t>
            </a:r>
            <a:r>
              <a:rPr lang="en-US" altLang="ko-KR" kern="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kern="0" dirty="0">
                <a:latin typeface="굴림" panose="020B0600000101010101" pitchFamily="50" charset="-127"/>
                <a:ea typeface="굴림" panose="020B0600000101010101" pitchFamily="50" charset="-127"/>
              </a:rPr>
              <a:t>다음 코드를 완성하라</a:t>
            </a:r>
            <a:endParaRPr lang="en-US" altLang="ko-KR" kern="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marR="0" indent="-342900" algn="l" fontAlgn="base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endParaRPr lang="en-US" altLang="ko-KR" sz="1800" kern="0" spc="0" dirty="0"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l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latin typeface="굴림" panose="020B0600000101010101" pitchFamily="50" charset="-127"/>
                <a:ea typeface="굴림" panose="020B0600000101010101" pitchFamily="50" charset="-127"/>
              </a:rPr>
              <a:t>     </a:t>
            </a:r>
            <a:endParaRPr lang="ko-KR" altLang="en-US" sz="1800" kern="0" spc="0" dirty="0"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CE6A33-7CE9-4022-9872-6BA735BF4C83}"/>
              </a:ext>
            </a:extLst>
          </p:cNvPr>
          <p:cNvSpPr txBox="1"/>
          <p:nvPr/>
        </p:nvSpPr>
        <p:spPr>
          <a:xfrm>
            <a:off x="2495600" y="1628800"/>
            <a:ext cx="7848872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dirty="0"/>
              <a:t>&lt;body&gt;</a:t>
            </a:r>
          </a:p>
          <a:p>
            <a:r>
              <a:rPr lang="en-US" altLang="ko-KR" sz="1600" dirty="0"/>
              <a:t>   &lt;h3&gt; </a:t>
            </a:r>
            <a:r>
              <a:rPr lang="ko-KR" altLang="en-US" sz="1600" dirty="0"/>
              <a:t>이벤트 흐름 </a:t>
            </a:r>
            <a:r>
              <a:rPr lang="en-US" altLang="ko-KR" sz="1600" dirty="0"/>
              <a:t>&lt;/h3&gt;</a:t>
            </a:r>
          </a:p>
          <a:p>
            <a:r>
              <a:rPr lang="en-US" altLang="ko-KR" sz="1600" dirty="0"/>
              <a:t>   &lt;</a:t>
            </a:r>
            <a:r>
              <a:rPr lang="en-US" altLang="ko-KR" sz="1600" dirty="0" err="1"/>
              <a:t>hr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   &lt;p id=“p”&gt; </a:t>
            </a:r>
            <a:r>
              <a:rPr lang="ko-KR" altLang="en-US" sz="1600" dirty="0"/>
              <a:t>이벤트가 어디서 시작하여 어디로 흘러가는지 </a:t>
            </a:r>
            <a:endParaRPr lang="en-US" altLang="ko-KR" sz="1600" dirty="0"/>
          </a:p>
          <a:p>
            <a:r>
              <a:rPr lang="en-US" altLang="ko-KR" sz="1600" dirty="0"/>
              <a:t>    &lt;strong id=“strong”&gt; </a:t>
            </a:r>
            <a:r>
              <a:rPr lang="ko-KR" altLang="en-US" sz="1600" dirty="0"/>
              <a:t>이벤트 흐름 </a:t>
            </a:r>
            <a:r>
              <a:rPr lang="en-US" altLang="ko-KR" sz="1600" dirty="0"/>
              <a:t>&lt;/strong&gt;</a:t>
            </a:r>
            <a:r>
              <a:rPr lang="ko-KR" altLang="en-US" sz="1600" dirty="0"/>
              <a:t>을 아는 것은 매우 중요하다</a:t>
            </a:r>
            <a:r>
              <a:rPr lang="en-US" altLang="ko-KR" sz="1600" dirty="0"/>
              <a:t>. &lt;/p&gt;</a:t>
            </a:r>
          </a:p>
          <a:p>
            <a:r>
              <a:rPr lang="en-US" altLang="ko-KR" sz="1600" dirty="0"/>
              <a:t>&lt;/body&gt;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7210C1-B45A-4069-BC43-B8398AA0A247}"/>
              </a:ext>
            </a:extLst>
          </p:cNvPr>
          <p:cNvSpPr txBox="1"/>
          <p:nvPr/>
        </p:nvSpPr>
        <p:spPr>
          <a:xfrm>
            <a:off x="2783632" y="4149080"/>
            <a:ext cx="8352928" cy="1013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fontAlgn="base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let strong = </a:t>
            </a:r>
            <a:r>
              <a:rPr lang="en-US" altLang="ko-KR" kern="0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document.getElementById</a:t>
            </a:r>
            <a:r>
              <a:rPr lang="en-US" altLang="ko-KR" kern="0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(“strong”);</a:t>
            </a:r>
          </a:p>
          <a:p>
            <a:pPr fontAlgn="base" latinLnBrk="0">
              <a:lnSpc>
                <a:spcPts val="2500"/>
              </a:lnSpc>
            </a:pPr>
            <a:r>
              <a:rPr lang="en-US" altLang="ko-KR" kern="0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strong.onclick</a:t>
            </a:r>
            <a:r>
              <a:rPr lang="en-US" altLang="ko-KR" kern="0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function (e) { alert(</a:t>
            </a:r>
            <a:r>
              <a:rPr lang="en-US" altLang="ko-KR" kern="0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this.tagName</a:t>
            </a:r>
            <a:r>
              <a:rPr lang="en-US" altLang="ko-KR" kern="0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+  "+"  +</a:t>
            </a:r>
            <a:br>
              <a:rPr lang="en-US" altLang="ko-KR" kern="0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kern="0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 </a:t>
            </a:r>
            <a:r>
              <a:rPr lang="en-US" altLang="ko-KR" kern="0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e.target.innerHTML</a:t>
            </a:r>
            <a:r>
              <a:rPr lang="en-US" altLang="ko-KR" kern="0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);  };</a:t>
            </a:r>
            <a:endParaRPr lang="ko-KR" altLang="en-US" sz="1800" kern="0" spc="0" dirty="0">
              <a:solidFill>
                <a:srgbClr val="0070C0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51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600" y="44624"/>
            <a:ext cx="7200800" cy="576064"/>
          </a:xfrm>
        </p:spPr>
        <p:txBody>
          <a:bodyPr>
            <a:noAutofit/>
          </a:bodyPr>
          <a:lstStyle/>
          <a:p>
            <a:pPr fontAlgn="base"/>
            <a:r>
              <a:rPr lang="ko-KR" altLang="en-US" dirty="0"/>
              <a:t>연습문제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8DD22E-26DA-48CB-8163-3A0B9BC6113B}"/>
              </a:ext>
            </a:extLst>
          </p:cNvPr>
          <p:cNvSpPr txBox="1"/>
          <p:nvPr/>
        </p:nvSpPr>
        <p:spPr>
          <a:xfrm>
            <a:off x="1922054" y="1052736"/>
            <a:ext cx="88395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0" indent="-355600" algn="l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latin typeface="굴림" panose="020B0600000101010101" pitchFamily="50" charset="-127"/>
                <a:ea typeface="굴림" panose="020B0600000101010101" pitchFamily="50" charset="-127"/>
              </a:rPr>
              <a:t>(2) </a:t>
            </a:r>
            <a:r>
              <a:rPr lang="ko-KR" altLang="en-US" kern="0" dirty="0">
                <a:latin typeface="굴림" panose="020B0600000101010101" pitchFamily="50" charset="-127"/>
                <a:ea typeface="굴림" panose="020B0600000101010101" pitchFamily="50" charset="-127"/>
              </a:rPr>
              <a:t>앞의 코드에서 </a:t>
            </a:r>
            <a:r>
              <a:rPr lang="en-US" altLang="ko-KR" kern="0" dirty="0">
                <a:latin typeface="굴림" panose="020B0600000101010101" pitchFamily="50" charset="-127"/>
                <a:ea typeface="굴림" panose="020B0600000101010101" pitchFamily="50" charset="-127"/>
              </a:rPr>
              <a:t>“</a:t>
            </a:r>
            <a:r>
              <a:rPr lang="ko-KR" altLang="en-US" kern="0" dirty="0">
                <a:latin typeface="굴림" panose="020B0600000101010101" pitchFamily="50" charset="-127"/>
                <a:ea typeface="굴림" panose="020B0600000101010101" pitchFamily="50" charset="-127"/>
              </a:rPr>
              <a:t>이벤트 흐름</a:t>
            </a:r>
            <a:r>
              <a:rPr lang="en-US" altLang="ko-KR" kern="0" dirty="0">
                <a:latin typeface="굴림" panose="020B0600000101010101" pitchFamily="50" charset="-127"/>
                <a:ea typeface="굴림" panose="020B0600000101010101" pitchFamily="50" charset="-127"/>
              </a:rPr>
              <a:t>“ </a:t>
            </a:r>
            <a:r>
              <a:rPr lang="ko-KR" altLang="en-US" kern="0" dirty="0">
                <a:latin typeface="굴림" panose="020B0600000101010101" pitchFamily="50" charset="-127"/>
                <a:ea typeface="굴림" panose="020B0600000101010101" pitchFamily="50" charset="-127"/>
              </a:rPr>
              <a:t>부분을 클릭하였을 때 </a:t>
            </a:r>
            <a:r>
              <a:rPr lang="en-US" altLang="ko-KR" kern="0" dirty="0">
                <a:latin typeface="굴림" panose="020B0600000101010101" pitchFamily="50" charset="-127"/>
                <a:ea typeface="굴림" panose="020B0600000101010101" pitchFamily="50" charset="-127"/>
              </a:rPr>
              <a:t>“p+</a:t>
            </a:r>
            <a:r>
              <a:rPr lang="ko-KR" altLang="en-US" kern="0" dirty="0">
                <a:latin typeface="굴림" panose="020B0600000101010101" pitchFamily="50" charset="-127"/>
                <a:ea typeface="굴림" panose="020B0600000101010101" pitchFamily="50" charset="-127"/>
              </a:rPr>
              <a:t>이벤트 흐름</a:t>
            </a:r>
            <a:r>
              <a:rPr lang="en-US" altLang="ko-KR" kern="0" dirty="0">
                <a:latin typeface="굴림" panose="020B0600000101010101" pitchFamily="50" charset="-127"/>
                <a:ea typeface="굴림" panose="020B0600000101010101" pitchFamily="50" charset="-127"/>
              </a:rPr>
              <a:t>“</a:t>
            </a:r>
            <a:r>
              <a:rPr lang="ko-KR" altLang="en-US" kern="0" dirty="0">
                <a:latin typeface="굴림" panose="020B0600000101010101" pitchFamily="50" charset="-127"/>
                <a:ea typeface="굴림" panose="020B0600000101010101" pitchFamily="50" charset="-127"/>
              </a:rPr>
              <a:t>을 출력하려고 한다</a:t>
            </a:r>
            <a:r>
              <a:rPr lang="en-US" altLang="ko-KR" kern="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kern="0" dirty="0">
                <a:latin typeface="굴림" panose="020B0600000101010101" pitchFamily="50" charset="-127"/>
                <a:ea typeface="굴림" panose="020B0600000101010101" pitchFamily="50" charset="-127"/>
              </a:rPr>
              <a:t>다음 코드를 완성하라</a:t>
            </a:r>
            <a:endParaRPr lang="en-US" altLang="ko-KR" kern="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marR="0" indent="-342900" algn="l" fontAlgn="base" latinLnBrk="0"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2"/>
            </a:pPr>
            <a:endParaRPr lang="en-US" altLang="ko-KR" sz="1800" kern="0" spc="0" dirty="0"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R="0" algn="l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latin typeface="굴림" panose="020B0600000101010101" pitchFamily="50" charset="-127"/>
                <a:ea typeface="굴림" panose="020B0600000101010101" pitchFamily="50" charset="-127"/>
              </a:rPr>
              <a:t>     p = </a:t>
            </a:r>
            <a:r>
              <a:rPr lang="en-US" altLang="ko-KR" kern="0" dirty="0" err="1">
                <a:latin typeface="굴림" panose="020B0600000101010101" pitchFamily="50" charset="-127"/>
                <a:ea typeface="굴림" panose="020B0600000101010101" pitchFamily="50" charset="-127"/>
              </a:rPr>
              <a:t>document.getElementById</a:t>
            </a:r>
            <a:r>
              <a:rPr lang="en-US" altLang="ko-KR" kern="0" dirty="0">
                <a:latin typeface="굴림" panose="020B0600000101010101" pitchFamily="50" charset="-127"/>
                <a:ea typeface="굴림" panose="020B0600000101010101" pitchFamily="50" charset="-127"/>
              </a:rPr>
              <a:t>("p");</a:t>
            </a:r>
          </a:p>
          <a:p>
            <a:pPr marR="0" algn="l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latin typeface="굴림" panose="020B0600000101010101" pitchFamily="50" charset="-127"/>
                <a:ea typeface="굴림" panose="020B0600000101010101" pitchFamily="50" charset="-127"/>
              </a:rPr>
              <a:t>     </a:t>
            </a:r>
            <a:endParaRPr lang="ko-KR" altLang="en-US" sz="1800" kern="0" spc="0" dirty="0"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9BADB9-B358-4AF4-91D6-E69096045236}"/>
              </a:ext>
            </a:extLst>
          </p:cNvPr>
          <p:cNvSpPr txBox="1"/>
          <p:nvPr/>
        </p:nvSpPr>
        <p:spPr>
          <a:xfrm>
            <a:off x="2291005" y="2264215"/>
            <a:ext cx="6136912" cy="6926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R="0" fontAlgn="base" latinLnBrk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defRPr kern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r>
              <a:rPr lang="en-US" altLang="ko-KR" dirty="0" err="1"/>
              <a:t>p.addEventListener</a:t>
            </a:r>
            <a:r>
              <a:rPr lang="en-US" altLang="ko-KR" dirty="0"/>
              <a:t>("click", function (e) {</a:t>
            </a:r>
          </a:p>
          <a:p>
            <a:r>
              <a:rPr lang="en-US" altLang="ko-KR" dirty="0"/>
              <a:t>alert(</a:t>
            </a:r>
            <a:r>
              <a:rPr lang="en-US" altLang="ko-KR" dirty="0" err="1"/>
              <a:t>this.tagName</a:t>
            </a:r>
            <a:r>
              <a:rPr lang="en-US" altLang="ko-KR" dirty="0"/>
              <a:t> + "+" + </a:t>
            </a:r>
            <a:r>
              <a:rPr lang="en-US" altLang="ko-KR" dirty="0" err="1"/>
              <a:t>e.target.innerHTML</a:t>
            </a:r>
            <a:r>
              <a:rPr lang="en-US" altLang="ko-KR" dirty="0"/>
              <a:t>); }, true);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0AE57F-2B47-4EE6-94B7-2BAB8918CA34}"/>
              </a:ext>
            </a:extLst>
          </p:cNvPr>
          <p:cNvSpPr txBox="1"/>
          <p:nvPr/>
        </p:nvSpPr>
        <p:spPr>
          <a:xfrm>
            <a:off x="1922054" y="3429000"/>
            <a:ext cx="88395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0" indent="-355600" algn="l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latin typeface="굴림" panose="020B0600000101010101" pitchFamily="50" charset="-127"/>
                <a:ea typeface="굴림" panose="020B0600000101010101" pitchFamily="50" charset="-127"/>
              </a:rPr>
              <a:t>(3) </a:t>
            </a:r>
            <a:r>
              <a:rPr lang="ko-KR" altLang="en-US" kern="0" dirty="0">
                <a:latin typeface="굴림" panose="020B0600000101010101" pitchFamily="50" charset="-127"/>
                <a:ea typeface="굴림" panose="020B0600000101010101" pitchFamily="50" charset="-127"/>
              </a:rPr>
              <a:t>문제 </a:t>
            </a:r>
            <a:r>
              <a:rPr lang="en-US" altLang="ko-KR" kern="0" dirty="0">
                <a:latin typeface="굴림" panose="020B0600000101010101" pitchFamily="50" charset="-127"/>
                <a:ea typeface="굴림" panose="020B0600000101010101" pitchFamily="50" charset="-127"/>
              </a:rPr>
              <a:t>(1)</a:t>
            </a:r>
            <a:r>
              <a:rPr lang="ko-KR" altLang="en-US" kern="0" dirty="0">
                <a:latin typeface="굴림" panose="020B0600000101010101" pitchFamily="50" charset="-127"/>
                <a:ea typeface="굴림" panose="020B0600000101010101" pitchFamily="50" charset="-127"/>
              </a:rPr>
              <a:t> 과 </a:t>
            </a:r>
            <a:r>
              <a:rPr lang="en-US" altLang="ko-KR" kern="0" dirty="0">
                <a:latin typeface="굴림" panose="020B0600000101010101" pitchFamily="50" charset="-127"/>
                <a:ea typeface="굴림" panose="020B0600000101010101" pitchFamily="50" charset="-127"/>
              </a:rPr>
              <a:t>(2)</a:t>
            </a:r>
            <a:r>
              <a:rPr lang="ko-KR" altLang="en-US" kern="0" dirty="0">
                <a:latin typeface="굴림" panose="020B0600000101010101" pitchFamily="50" charset="-127"/>
                <a:ea typeface="굴림" panose="020B0600000101010101" pitchFamily="50" charset="-127"/>
              </a:rPr>
              <a:t> 의 코드를 모두 </a:t>
            </a:r>
            <a:r>
              <a:rPr lang="en-US" altLang="ko-KR" kern="0" dirty="0">
                <a:latin typeface="굴림" panose="020B0600000101010101" pitchFamily="50" charset="-127"/>
                <a:ea typeface="굴림" panose="020B0600000101010101" pitchFamily="50" charset="-127"/>
              </a:rPr>
              <a:t>HTML </a:t>
            </a:r>
            <a:r>
              <a:rPr lang="ko-KR" altLang="en-US" kern="0" dirty="0">
                <a:latin typeface="굴림" panose="020B0600000101010101" pitchFamily="50" charset="-127"/>
                <a:ea typeface="굴림" panose="020B0600000101010101" pitchFamily="50" charset="-127"/>
              </a:rPr>
              <a:t>페이지에 작성하였을 때</a:t>
            </a:r>
            <a:r>
              <a:rPr lang="en-US" altLang="ko-KR" kern="0" dirty="0">
                <a:latin typeface="굴림" panose="020B0600000101010101" pitchFamily="50" charset="-127"/>
                <a:ea typeface="굴림" panose="020B0600000101010101" pitchFamily="50" charset="-127"/>
              </a:rPr>
              <a:t>, “</a:t>
            </a:r>
            <a:r>
              <a:rPr lang="ko-KR" altLang="en-US" kern="0" dirty="0">
                <a:latin typeface="굴림" panose="020B0600000101010101" pitchFamily="50" charset="-127"/>
                <a:ea typeface="굴림" panose="020B0600000101010101" pitchFamily="50" charset="-127"/>
              </a:rPr>
              <a:t>이벤트 흐름</a:t>
            </a:r>
            <a:r>
              <a:rPr lang="en-US" altLang="ko-KR" kern="0" dirty="0">
                <a:latin typeface="굴림" panose="020B0600000101010101" pitchFamily="50" charset="-127"/>
                <a:ea typeface="굴림" panose="020B0600000101010101" pitchFamily="50" charset="-127"/>
              </a:rPr>
              <a:t>“</a:t>
            </a:r>
            <a:r>
              <a:rPr lang="ko-KR" altLang="en-US" kern="0" dirty="0">
                <a:latin typeface="굴림" panose="020B0600000101010101" pitchFamily="50" charset="-127"/>
                <a:ea typeface="굴림" panose="020B0600000101010101" pitchFamily="50" charset="-127"/>
              </a:rPr>
              <a:t>을 클릭하면 출력 결과는 무엇인가</a:t>
            </a:r>
            <a:r>
              <a:rPr lang="en-US" altLang="ko-KR" kern="0" dirty="0">
                <a:latin typeface="굴림" panose="020B0600000101010101" pitchFamily="50" charset="-127"/>
                <a:ea typeface="굴림" panose="020B0600000101010101" pitchFamily="50" charset="-127"/>
              </a:rPr>
              <a:t>?</a:t>
            </a:r>
            <a:endParaRPr lang="ko-KR" altLang="en-US" sz="1800" kern="0" spc="0" dirty="0"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5475F9-80CB-424B-8A6C-7BB81F34529F}"/>
              </a:ext>
            </a:extLst>
          </p:cNvPr>
          <p:cNvSpPr txBox="1"/>
          <p:nvPr/>
        </p:nvSpPr>
        <p:spPr>
          <a:xfrm>
            <a:off x="2081300" y="4168320"/>
            <a:ext cx="8712968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spcAft>
                <a:spcPts val="600"/>
              </a:spcAft>
              <a:buFont typeface="+mj-ea"/>
              <a:buAutoNum type="circleNumDbPlain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문제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(1)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의 경고창이 출력된 후 문제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(2)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의 경고창이 출력된다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800100" lvl="1" indent="-342900">
              <a:spcAft>
                <a:spcPts val="600"/>
              </a:spcAft>
              <a:buFont typeface="+mj-ea"/>
              <a:buAutoNum type="circleNumDbPlain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문제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(2)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의 경고창이 출력된 후 문제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(1)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의 경고창이 출력된다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 marL="800100" lvl="1" indent="-342900">
              <a:spcAft>
                <a:spcPts val="600"/>
              </a:spcAft>
              <a:buFont typeface="+mj-ea"/>
              <a:buAutoNum type="circleNumDbPlain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문제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(1)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의 경고창만 출력된다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800100" lvl="1" indent="-342900">
              <a:spcAft>
                <a:spcPts val="600"/>
              </a:spcAft>
              <a:buFont typeface="+mj-ea"/>
              <a:buAutoNum type="circleNumDbPlain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문제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(2)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의 경고창만 출력된다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76A6F4A-296C-40C3-8BE0-09F55B1A56E1}"/>
              </a:ext>
            </a:extLst>
          </p:cNvPr>
          <p:cNvSpPr/>
          <p:nvPr/>
        </p:nvSpPr>
        <p:spPr>
          <a:xfrm>
            <a:off x="2561471" y="4529997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8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95600" y="44624"/>
            <a:ext cx="7200800" cy="576064"/>
          </a:xfrm>
        </p:spPr>
        <p:txBody>
          <a:bodyPr>
            <a:noAutofit/>
          </a:bodyPr>
          <a:lstStyle/>
          <a:p>
            <a:pPr fontAlgn="base"/>
            <a:r>
              <a:rPr lang="ko-KR" altLang="en-US" dirty="0"/>
              <a:t>연습문제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99AE5-35F6-4C62-8DDD-2BEAF9FDE6DF}"/>
              </a:ext>
            </a:extLst>
          </p:cNvPr>
          <p:cNvSpPr txBox="1"/>
          <p:nvPr/>
        </p:nvSpPr>
        <p:spPr>
          <a:xfrm>
            <a:off x="1649506" y="1524756"/>
            <a:ext cx="9469052" cy="2068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ts val="2500"/>
              </a:lnSpc>
              <a:spcAft>
                <a:spcPts val="600"/>
              </a:spcAft>
            </a:pPr>
            <a:r>
              <a:rPr lang="en-US" altLang="ko-KR" sz="2000" dirty="0"/>
              <a:t>10. </a:t>
            </a:r>
            <a:r>
              <a:rPr lang="ko-KR" altLang="en-US" sz="2000" dirty="0"/>
              <a:t>다음 코드를 </a:t>
            </a:r>
            <a:r>
              <a:rPr lang="en-US" altLang="ko-KR" sz="2000" dirty="0" err="1"/>
              <a:t>addEvnetListener</a:t>
            </a:r>
            <a:r>
              <a:rPr lang="en-US" altLang="ko-KR" sz="2000" dirty="0"/>
              <a:t>()</a:t>
            </a:r>
            <a:r>
              <a:rPr lang="ko-KR" altLang="en-US" sz="2000" dirty="0"/>
              <a:t> 메소드를 이용하여 다시 작성하라</a:t>
            </a:r>
            <a:r>
              <a:rPr lang="en-US" altLang="ko-KR" sz="2000" dirty="0"/>
              <a:t>.</a:t>
            </a:r>
          </a:p>
          <a:p>
            <a:pPr>
              <a:lnSpc>
                <a:spcPts val="2500"/>
              </a:lnSpc>
              <a:spcAft>
                <a:spcPts val="600"/>
              </a:spcAft>
            </a:pP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</a:p>
          <a:p>
            <a:pPr>
              <a:lnSpc>
                <a:spcPts val="2500"/>
              </a:lnSpc>
              <a:spcAft>
                <a:spcPts val="600"/>
              </a:spcAft>
            </a:pP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69875" algn="l">
              <a:lnSpc>
                <a:spcPct val="150000"/>
              </a:lnSpc>
            </a:pPr>
            <a:endParaRPr lang="en-US" altLang="ko-KR" sz="1800" b="0" i="0" u="none" strike="noStrike" baseline="0" dirty="0">
              <a:solidFill>
                <a:srgbClr val="FF0000"/>
              </a:solidFill>
              <a:latin typeface="YDVYMjOStd12"/>
            </a:endParaRPr>
          </a:p>
          <a:p>
            <a:pPr marL="269875" algn="l">
              <a:lnSpc>
                <a:spcPct val="150000"/>
              </a:lnSpc>
            </a:pPr>
            <a:r>
              <a:rPr lang="ko-KR" altLang="en-US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endParaRPr lang="ko-KR" altLang="en-US" sz="1800" b="0" i="0" u="none" strike="noStrike" baseline="0" dirty="0">
              <a:solidFill>
                <a:srgbClr val="0070C0"/>
              </a:solidFill>
              <a:latin typeface="YDVYMjOStd1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4138B-446D-4859-9F7F-567A3CFEA61B}"/>
              </a:ext>
            </a:extLst>
          </p:cNvPr>
          <p:cNvSpPr txBox="1"/>
          <p:nvPr/>
        </p:nvSpPr>
        <p:spPr>
          <a:xfrm>
            <a:off x="2369586" y="2189714"/>
            <a:ext cx="451260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/>
              <a:t>p.onclick</a:t>
            </a:r>
            <a:r>
              <a:rPr lang="en-US" altLang="ko-KR" dirty="0"/>
              <a:t> = function(e) { alert(“hello”); }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20FF1-2222-44E3-8A2E-EBF4B23A7829}"/>
              </a:ext>
            </a:extLst>
          </p:cNvPr>
          <p:cNvSpPr txBox="1"/>
          <p:nvPr/>
        </p:nvSpPr>
        <p:spPr>
          <a:xfrm>
            <a:off x="2063552" y="3140968"/>
            <a:ext cx="8640960" cy="452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>
              <a:lnSpc>
                <a:spcPct val="150000"/>
              </a:lnSpc>
            </a:pPr>
            <a:r>
              <a:rPr lang="en-US" altLang="ko-KR" dirty="0" err="1">
                <a:solidFill>
                  <a:srgbClr val="0070C0"/>
                </a:solidFill>
              </a:rPr>
              <a:t>p.addEventListener</a:t>
            </a:r>
            <a:r>
              <a:rPr lang="en-US" altLang="ko-KR" dirty="0">
                <a:solidFill>
                  <a:srgbClr val="0070C0"/>
                </a:solidFill>
              </a:rPr>
              <a:t>("click", function (e) { alert("hello"); }, </a:t>
            </a:r>
            <a:r>
              <a:rPr lang="en-US" altLang="ko-KR" dirty="0">
                <a:solidFill>
                  <a:srgbClr val="FF0000"/>
                </a:solidFill>
              </a:rPr>
              <a:t>false</a:t>
            </a:r>
            <a:r>
              <a:rPr lang="en-US" altLang="ko-KR" dirty="0">
                <a:solidFill>
                  <a:srgbClr val="0070C0"/>
                </a:solidFill>
              </a:rPr>
              <a:t> );</a:t>
            </a:r>
            <a:endParaRPr lang="en-US" altLang="ko-KR" sz="2000" dirty="0">
              <a:solidFill>
                <a:srgbClr val="0070C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42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돌아보기</a:t>
            </a:r>
            <a:endParaRPr lang="x-none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69A2D5-C301-41FE-9173-9653DBF29EA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91544" y="1040662"/>
            <a:ext cx="9289032" cy="151216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b="0" dirty="0"/>
              <a:t>아래와 같은 비 정형표를 만들어 보세요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F7FBFF-6EFE-45EB-BD51-0F2CB6D29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2276872"/>
            <a:ext cx="2304256" cy="18909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9AF56E-4CCC-407E-804D-4F0E6DFC8C5B}"/>
              </a:ext>
            </a:extLst>
          </p:cNvPr>
          <p:cNvSpPr txBox="1"/>
          <p:nvPr/>
        </p:nvSpPr>
        <p:spPr>
          <a:xfrm>
            <a:off x="4799856" y="1628800"/>
            <a:ext cx="613691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border-collapse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collapse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비정형 표 만들기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&lt;table&gt;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&lt;tr&gt;&lt;td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rowspan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&lt;/td&gt;&lt;/tr&gt;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&lt;tr&gt;&lt;td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rowspan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&lt;/td&gt;&lt;/tr&gt;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&lt;tr&gt;&lt;td&gt;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&lt;/td&gt;&lt;/tr&gt;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&lt;/table&gt;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8DAD76-3822-4034-B1CE-3049F6034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651" r="27200" b="25850"/>
          <a:stretch/>
        </p:blipFill>
        <p:spPr>
          <a:xfrm>
            <a:off x="8992552" y="3122966"/>
            <a:ext cx="1944216" cy="1620180"/>
          </a:xfrm>
          <a:prstGeom prst="rect">
            <a:avLst/>
          </a:prstGeom>
        </p:spPr>
      </p:pic>
      <p:sp>
        <p:nvSpPr>
          <p:cNvPr id="13" name="오른쪽 중괄호 12">
            <a:extLst>
              <a:ext uri="{FF2B5EF4-FFF2-40B4-BE49-F238E27FC236}">
                <a16:creationId xmlns:a16="http://schemas.microsoft.com/office/drawing/2014/main" id="{8967DE8D-1429-434B-806F-F2F85D4F053C}"/>
              </a:ext>
            </a:extLst>
          </p:cNvPr>
          <p:cNvSpPr/>
          <p:nvPr/>
        </p:nvSpPr>
        <p:spPr>
          <a:xfrm>
            <a:off x="8040216" y="1772816"/>
            <a:ext cx="648072" cy="2160240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1A9E5-10CF-40DE-BF0A-85E26A64E54C}"/>
              </a:ext>
            </a:extLst>
          </p:cNvPr>
          <p:cNvSpPr txBox="1"/>
          <p:nvPr/>
        </p:nvSpPr>
        <p:spPr>
          <a:xfrm>
            <a:off x="8776528" y="2699047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스타일이 없을 경우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89C0961-5047-4C63-9E04-E4BB43552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593" y="4572806"/>
            <a:ext cx="1927093" cy="1672642"/>
          </a:xfrm>
          <a:prstGeom prst="rect">
            <a:avLst/>
          </a:prstGeom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F4F6AF3-9E03-4E8F-B4B0-DB62F360B501}"/>
              </a:ext>
            </a:extLst>
          </p:cNvPr>
          <p:cNvSpPr/>
          <p:nvPr/>
        </p:nvSpPr>
        <p:spPr>
          <a:xfrm>
            <a:off x="4192286" y="4941168"/>
            <a:ext cx="2209289" cy="405791"/>
          </a:xfrm>
          <a:custGeom>
            <a:avLst/>
            <a:gdLst>
              <a:gd name="connsiteX0" fmla="*/ 0 w 2209289"/>
              <a:gd name="connsiteY0" fmla="*/ 405791 h 405791"/>
              <a:gd name="connsiteX1" fmla="*/ 1577187 w 2209289"/>
              <a:gd name="connsiteY1" fmla="*/ 6892 h 405791"/>
              <a:gd name="connsiteX2" fmla="*/ 2209289 w 2209289"/>
              <a:gd name="connsiteY2" fmla="*/ 190999 h 40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9289" h="405791">
                <a:moveTo>
                  <a:pt x="0" y="405791"/>
                </a:moveTo>
                <a:cubicBezTo>
                  <a:pt x="604486" y="224241"/>
                  <a:pt x="1208972" y="42691"/>
                  <a:pt x="1577187" y="6892"/>
                </a:cubicBezTo>
                <a:cubicBezTo>
                  <a:pt x="1945402" y="-28907"/>
                  <a:pt x="2077345" y="81046"/>
                  <a:pt x="2209289" y="190999"/>
                </a:cubicBezTo>
              </a:path>
            </a:pathLst>
          </a:custGeom>
          <a:noFill/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B1C5F4-AA1F-4728-975B-66C9F23EEA8A}"/>
              </a:ext>
            </a:extLst>
          </p:cNvPr>
          <p:cNvSpPr txBox="1"/>
          <p:nvPr/>
        </p:nvSpPr>
        <p:spPr>
          <a:xfrm>
            <a:off x="3623043" y="5362384"/>
            <a:ext cx="963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이 부분이 없을 경우</a:t>
            </a:r>
          </a:p>
        </p:txBody>
      </p:sp>
    </p:spTree>
    <p:extLst>
      <p:ext uri="{BB962C8B-B14F-4D97-AF65-F5344CB8AC3E}">
        <p14:creationId xmlns:p14="http://schemas.microsoft.com/office/powerpoint/2010/main" val="228204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실습문제</a:t>
            </a:r>
            <a:endParaRPr lang="x-none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69A2D5-C301-41FE-9173-9653DBF29EA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31504" y="980728"/>
            <a:ext cx="9289032" cy="1512168"/>
          </a:xfrm>
        </p:spPr>
        <p:txBody>
          <a:bodyPr/>
          <a:lstStyle/>
          <a:p>
            <a:pPr marL="269875" indent="-269875">
              <a:lnSpc>
                <a:spcPct val="150000"/>
              </a:lnSpc>
              <a:buNone/>
            </a:pPr>
            <a:r>
              <a:rPr lang="en-US" altLang="ko-KR" b="0" dirty="0"/>
              <a:t>1. </a:t>
            </a:r>
            <a:r>
              <a:rPr lang="ko-KR" altLang="en-US" b="0" dirty="0"/>
              <a:t>브라우저 내의 </a:t>
            </a:r>
            <a:r>
              <a:rPr lang="ko-KR" altLang="en-US" b="0" dirty="0" err="1"/>
              <a:t>아무곳이나</a:t>
            </a:r>
            <a:r>
              <a:rPr lang="ko-KR" altLang="en-US" b="0" dirty="0"/>
              <a:t> 클릭하면 왼쪽 화면과 같고</a:t>
            </a:r>
            <a:r>
              <a:rPr lang="en-US" altLang="ko-KR" b="0" dirty="0"/>
              <a:t>, </a:t>
            </a:r>
            <a:r>
              <a:rPr lang="ko-KR" altLang="en-US" b="0" dirty="0"/>
              <a:t>브라우저 바깥의 아무 곳에 마우스를 클릭하면 브라우저의 배경색이 </a:t>
            </a:r>
            <a:r>
              <a:rPr lang="en-US" altLang="ko-KR" b="0" dirty="0" err="1"/>
              <a:t>lightgray</a:t>
            </a:r>
            <a:r>
              <a:rPr lang="ko-KR" altLang="en-US" b="0" dirty="0"/>
              <a:t>로 바뀌도록 웹 페이지를 작성하라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7C6C30-46AA-4904-B9D3-DB4C17DE4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2436832"/>
            <a:ext cx="2841673" cy="334425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CAA6A92-E9B9-4225-816F-DD50154C2315}"/>
              </a:ext>
            </a:extLst>
          </p:cNvPr>
          <p:cNvSpPr/>
          <p:nvPr/>
        </p:nvSpPr>
        <p:spPr>
          <a:xfrm>
            <a:off x="6489401" y="3604904"/>
            <a:ext cx="720080" cy="504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AE506C-0C34-4BD6-BE10-C65A89E47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86581" y="2420888"/>
            <a:ext cx="2841673" cy="334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32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실습문제</a:t>
            </a:r>
            <a:endParaRPr lang="x-none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69A2D5-C301-41FE-9173-9653DBF29EA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31504" y="980728"/>
            <a:ext cx="9289032" cy="151216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0" dirty="0"/>
              <a:t>2. </a:t>
            </a:r>
            <a:r>
              <a:rPr lang="ko-KR" altLang="en-US" b="0" dirty="0"/>
              <a:t>라디오 버튼을 클릭하면 이미지를 출력합니다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66C4B0-E743-4A64-842A-E40879D5F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055" y="1997886"/>
            <a:ext cx="3624965" cy="389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2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실습문제</a:t>
            </a:r>
            <a:endParaRPr lang="x-none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69A2D5-C301-41FE-9173-9653DBF29EA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31504" y="980728"/>
            <a:ext cx="9289032" cy="1512168"/>
          </a:xfrm>
        </p:spPr>
        <p:txBody>
          <a:bodyPr/>
          <a:lstStyle/>
          <a:p>
            <a:pPr marL="269875" indent="-269875">
              <a:lnSpc>
                <a:spcPct val="150000"/>
              </a:lnSpc>
              <a:buNone/>
            </a:pPr>
            <a:r>
              <a:rPr lang="en-US" altLang="ko-KR" b="0" dirty="0"/>
              <a:t>3. </a:t>
            </a:r>
            <a:r>
              <a:rPr lang="ko-KR" altLang="en-US" b="0" dirty="0"/>
              <a:t>계산식을 입력 받아 결과를 출력하는 웹 페이지를 작성하라</a:t>
            </a:r>
            <a:r>
              <a:rPr lang="en-US" altLang="ko-KR" b="0" dirty="0"/>
              <a:t>. </a:t>
            </a:r>
            <a:r>
              <a:rPr lang="ko-KR" altLang="en-US" b="0" dirty="0"/>
              <a:t>식 입력 후 </a:t>
            </a:r>
            <a:r>
              <a:rPr lang="en-US" altLang="ko-KR" b="0" dirty="0"/>
              <a:t>&lt;Enter&gt;</a:t>
            </a:r>
            <a:r>
              <a:rPr lang="ko-KR" altLang="en-US" b="0" dirty="0"/>
              <a:t>키를 치면 수식을 계산하고 출력한다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D70163-B6AD-4EBE-882D-BAA837E98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96" y="2613072"/>
            <a:ext cx="3869432" cy="329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95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실습문제</a:t>
            </a:r>
            <a:endParaRPr lang="x-none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69A2D5-C301-41FE-9173-9653DBF29EA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31504" y="980728"/>
            <a:ext cx="9289032" cy="1512168"/>
          </a:xfrm>
        </p:spPr>
        <p:txBody>
          <a:bodyPr/>
          <a:lstStyle/>
          <a:p>
            <a:pPr marL="269875" indent="-269875">
              <a:lnSpc>
                <a:spcPct val="150000"/>
              </a:lnSpc>
              <a:buNone/>
            </a:pPr>
            <a:r>
              <a:rPr lang="en-US" altLang="ko-KR" b="0" dirty="0"/>
              <a:t>4. </a:t>
            </a:r>
            <a:r>
              <a:rPr lang="en-US" altLang="ko-KR" b="0" dirty="0" err="1"/>
              <a:t>onmouse</a:t>
            </a:r>
            <a:r>
              <a:rPr lang="ko-KR" altLang="en-US" b="0" dirty="0"/>
              <a:t>를 이용하여 웹 페이지에 마우스가 움직일 때 이미지를 마우스 커서처럼 사용하도록 웹 페이지를 작성하라 이미지는 가로 </a:t>
            </a:r>
            <a:r>
              <a:rPr lang="en-US" altLang="ko-KR" b="0" dirty="0"/>
              <a:t>30</a:t>
            </a:r>
            <a:r>
              <a:rPr lang="ko-KR" altLang="en-US" b="0" dirty="0"/>
              <a:t>픽셀</a:t>
            </a:r>
            <a:r>
              <a:rPr lang="en-US" altLang="ko-KR" b="0" dirty="0"/>
              <a:t>, </a:t>
            </a:r>
            <a:r>
              <a:rPr lang="ko-KR" altLang="en-US" b="0" dirty="0"/>
              <a:t>세로 </a:t>
            </a:r>
            <a:r>
              <a:rPr lang="en-US" altLang="ko-KR" b="0" dirty="0"/>
              <a:t>30</a:t>
            </a:r>
            <a:r>
              <a:rPr lang="ko-KR" altLang="en-US" b="0" dirty="0"/>
              <a:t>픽셀 크기로 하라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19493C-810E-4321-ABF7-A96AF12AB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2420888"/>
            <a:ext cx="4536504" cy="3863007"/>
          </a:xfrm>
          <a:prstGeom prst="rect">
            <a:avLst/>
          </a:prstGeom>
        </p:spPr>
      </p:pic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4CB415B8-5E3F-4186-B475-ECEF4EC9BD66}"/>
              </a:ext>
            </a:extLst>
          </p:cNvPr>
          <p:cNvSpPr/>
          <p:nvPr/>
        </p:nvSpPr>
        <p:spPr>
          <a:xfrm rot="20263944">
            <a:off x="4331359" y="4025896"/>
            <a:ext cx="144016" cy="216024"/>
          </a:xfrm>
          <a:prstGeom prst="upArrow">
            <a:avLst>
              <a:gd name="adj1" fmla="val 50000"/>
              <a:gd name="adj2" fmla="val 10539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616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실습문제</a:t>
            </a:r>
            <a:endParaRPr lang="x-none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69A2D5-C301-41FE-9173-9653DBF29EA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31504" y="980728"/>
            <a:ext cx="9289032" cy="1512168"/>
          </a:xfrm>
        </p:spPr>
        <p:txBody>
          <a:bodyPr/>
          <a:lstStyle/>
          <a:p>
            <a:pPr marL="269875" indent="-269875">
              <a:lnSpc>
                <a:spcPct val="150000"/>
              </a:lnSpc>
              <a:buNone/>
            </a:pPr>
            <a:r>
              <a:rPr lang="en-US" altLang="ko-KR" b="0" dirty="0"/>
              <a:t>5. </a:t>
            </a:r>
            <a:r>
              <a:rPr lang="ko-KR" altLang="en-US" b="0" dirty="0"/>
              <a:t>브라우저의 </a:t>
            </a:r>
            <a:r>
              <a:rPr lang="ko-KR" altLang="en-US" b="0" dirty="0" err="1"/>
              <a:t>아무곳이나</a:t>
            </a:r>
            <a:r>
              <a:rPr lang="ko-KR" altLang="en-US" b="0" dirty="0"/>
              <a:t> </a:t>
            </a:r>
            <a:r>
              <a:rPr lang="ko-KR" altLang="en-US" b="0" dirty="0" err="1"/>
              <a:t>더블클릭하면</a:t>
            </a:r>
            <a:r>
              <a:rPr lang="ko-KR" altLang="en-US" b="0" dirty="0"/>
              <a:t> 바탕색이 랜덤하게 바뀌는 웹 페이지를 작성하라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01B31E-D412-4F27-BADB-114785E61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859" y="2276872"/>
            <a:ext cx="3551614" cy="30243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B57092-EEEB-43CD-9C2A-EA14993BE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33" y="2276872"/>
            <a:ext cx="3551615" cy="302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36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실습문제</a:t>
            </a:r>
            <a:endParaRPr lang="x-none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69A2D5-C301-41FE-9173-9653DBF29EA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31504" y="980728"/>
            <a:ext cx="9289032" cy="1512168"/>
          </a:xfrm>
        </p:spPr>
        <p:txBody>
          <a:bodyPr/>
          <a:lstStyle/>
          <a:p>
            <a:pPr marL="269875" indent="-269875">
              <a:lnSpc>
                <a:spcPct val="150000"/>
              </a:lnSpc>
              <a:buNone/>
            </a:pPr>
            <a:r>
              <a:rPr lang="en-US" altLang="ko-KR" b="0" dirty="0"/>
              <a:t>6. </a:t>
            </a:r>
            <a:r>
              <a:rPr lang="ko-KR" altLang="en-US" b="0" dirty="0"/>
              <a:t>이미지에 마우스 </a:t>
            </a:r>
            <a:r>
              <a:rPr lang="ko-KR" altLang="en-US" b="0" dirty="0" err="1"/>
              <a:t>휠을</a:t>
            </a:r>
            <a:r>
              <a:rPr lang="ko-KR" altLang="en-US" b="0" dirty="0"/>
              <a:t> 위로 굴리면 이미지가 </a:t>
            </a:r>
            <a:r>
              <a:rPr lang="en-US" altLang="ko-KR" b="0" dirty="0"/>
              <a:t>5%</a:t>
            </a:r>
            <a:r>
              <a:rPr lang="ko-KR" altLang="en-US" b="0" dirty="0"/>
              <a:t>씩 축소되고 아래로 굴리면 </a:t>
            </a:r>
            <a:r>
              <a:rPr lang="en-US" altLang="ko-KR" b="0" dirty="0"/>
              <a:t>5%</a:t>
            </a:r>
            <a:r>
              <a:rPr lang="ko-KR" altLang="en-US" b="0" dirty="0"/>
              <a:t>씩 확대되는 웹 페이지를 작성하라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24D52A-282E-4509-9029-974172851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2492896"/>
            <a:ext cx="2623981" cy="28529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9BCD0B-46D1-4DFE-BC04-F5043AA7D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2492896"/>
            <a:ext cx="2670376" cy="290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91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select </a:t>
            </a:r>
            <a:r>
              <a:rPr lang="ko-KR" altLang="en-US" dirty="0"/>
              <a:t>객체와 </a:t>
            </a:r>
            <a:r>
              <a:rPr lang="en-US" altLang="ko-KR" dirty="0" err="1"/>
              <a:t>onchange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1800" dirty="0"/>
              <a:t>select </a:t>
            </a:r>
            <a:r>
              <a:rPr lang="ko-KR" altLang="en-US" sz="1800" dirty="0"/>
              <a:t>객체는 </a:t>
            </a:r>
            <a:r>
              <a:rPr lang="en-US" altLang="ko-KR" sz="1800" dirty="0"/>
              <a:t>&lt;select&gt; </a:t>
            </a:r>
            <a:r>
              <a:rPr lang="ko-KR" altLang="en-US" sz="1800" dirty="0"/>
              <a:t>태그로</a:t>
            </a:r>
            <a:r>
              <a:rPr lang="en-US" altLang="ko-KR" sz="1800" dirty="0"/>
              <a:t> </a:t>
            </a:r>
            <a:r>
              <a:rPr lang="ko-KR" altLang="en-US" sz="1800" dirty="0"/>
              <a:t>만들어진 </a:t>
            </a:r>
            <a:r>
              <a:rPr lang="ko-KR" altLang="en-US" sz="1800" dirty="0" err="1"/>
              <a:t>콤보박스</a:t>
            </a:r>
            <a:endParaRPr lang="en-US" altLang="ko-KR" sz="1800" dirty="0"/>
          </a:p>
          <a:p>
            <a:pPr lvl="1"/>
            <a:r>
              <a:rPr lang="en-US" altLang="ko-KR" sz="1600" dirty="0"/>
              <a:t>option </a:t>
            </a:r>
            <a:r>
              <a:rPr lang="ko-KR" altLang="en-US" sz="1600" dirty="0"/>
              <a:t>객체는 </a:t>
            </a:r>
            <a:r>
              <a:rPr lang="en-US" altLang="ko-KR" sz="1600" dirty="0"/>
              <a:t>&lt;option&gt;</a:t>
            </a:r>
            <a:r>
              <a:rPr lang="ko-KR" altLang="en-US" sz="1600" dirty="0"/>
              <a:t>태그로 표현되는 옵션 아이템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/>
              <a:t>선택된 옵션 알아내기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/>
              <a:t>옵션 선택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en-US" altLang="ko-KR" sz="1600" dirty="0"/>
              <a:t>select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onchange</a:t>
            </a:r>
            <a:r>
              <a:rPr lang="en-US" altLang="ko-KR" sz="1600" dirty="0"/>
              <a:t> </a:t>
            </a:r>
            <a:r>
              <a:rPr lang="ko-KR" altLang="en-US" sz="1600" dirty="0" err="1"/>
              <a:t>리스너</a:t>
            </a:r>
            <a:endParaRPr lang="en-US" altLang="ko-KR" sz="1600" dirty="0"/>
          </a:p>
          <a:p>
            <a:pPr lvl="2"/>
            <a:r>
              <a:rPr lang="ko-KR" altLang="en-US" sz="1400" dirty="0"/>
              <a:t>선택된 옵션이 변경되면 </a:t>
            </a:r>
            <a:r>
              <a:rPr lang="en-US" altLang="ko-KR" sz="1400" dirty="0"/>
              <a:t>select </a:t>
            </a:r>
            <a:r>
              <a:rPr lang="ko-KR" altLang="en-US" sz="1400" dirty="0"/>
              <a:t>객체의 </a:t>
            </a:r>
            <a:r>
              <a:rPr lang="en-US" altLang="ko-KR" sz="1400" dirty="0" err="1"/>
              <a:t>onchange</a:t>
            </a:r>
            <a:r>
              <a:rPr lang="en-US" altLang="ko-KR" sz="1400" dirty="0"/>
              <a:t>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호출</a:t>
            </a:r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439816" y="1729579"/>
            <a:ext cx="5976664" cy="1228719"/>
            <a:chOff x="1331640" y="2130565"/>
            <a:chExt cx="5976664" cy="1228719"/>
          </a:xfrm>
        </p:grpSpPr>
        <p:sp>
          <p:nvSpPr>
            <p:cNvPr id="5" name="직사각형 4"/>
            <p:cNvSpPr/>
            <p:nvPr/>
          </p:nvSpPr>
          <p:spPr>
            <a:xfrm>
              <a:off x="1331640" y="2171861"/>
              <a:ext cx="4572000" cy="11695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&lt;select id="fruits"&gt;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	&lt;option value="1"&gt;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딸기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&lt;/option&gt;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	&lt;option value="2" selected&gt;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바나나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&lt;/option&gt;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	&lt;option value="3"&gt;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사과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&lt;/option&gt;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&lt;/select&gt;</a:t>
              </a:r>
            </a:p>
          </p:txBody>
        </p:sp>
        <p:pic>
          <p:nvPicPr>
            <p:cNvPr id="4097" name="_x210417472" descr="EMB000019b0076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2130565"/>
              <a:ext cx="1080120" cy="1228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3539208" y="3318338"/>
            <a:ext cx="597666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("fruits");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index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sel.selectedIndex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	// index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선택 상태의 옵션 인덱스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539208" y="4110589"/>
            <a:ext cx="597666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sel.selectedIndex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2; 						// 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번째 옵션 “사과” 선택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sel.options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[2].selected = true; 			// 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번째 옵션 “사과” 선택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539208" y="5603257"/>
            <a:ext cx="581439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&lt;select id="fruits"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onchange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drawImage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&gt;...&lt;/select&gt;</a:t>
            </a:r>
          </a:p>
        </p:txBody>
      </p:sp>
    </p:spTree>
    <p:extLst>
      <p:ext uri="{BB962C8B-B14F-4D97-AF65-F5344CB8AC3E}">
        <p14:creationId xmlns:p14="http://schemas.microsoft.com/office/powerpoint/2010/main" val="2984141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실습문제</a:t>
            </a:r>
            <a:endParaRPr lang="x-none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69A2D5-C301-41FE-9173-9653DBF29EA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31503" y="980728"/>
            <a:ext cx="9449701" cy="1512168"/>
          </a:xfrm>
        </p:spPr>
        <p:txBody>
          <a:bodyPr/>
          <a:lstStyle/>
          <a:p>
            <a:pPr marL="269875" indent="-269875">
              <a:lnSpc>
                <a:spcPct val="150000"/>
              </a:lnSpc>
              <a:buNone/>
            </a:pPr>
            <a:r>
              <a:rPr lang="en-US" altLang="ko-KR" b="0" dirty="0"/>
              <a:t>7. </a:t>
            </a:r>
            <a:r>
              <a:rPr lang="ko-KR" altLang="en-US" b="0" dirty="0"/>
              <a:t>웹페이지에 있는 모든 </a:t>
            </a:r>
            <a:r>
              <a:rPr lang="en-US" altLang="ko-KR" b="0" dirty="0"/>
              <a:t>&lt;span&gt; </a:t>
            </a:r>
            <a:r>
              <a:rPr lang="ko-KR" altLang="en-US" b="0" dirty="0"/>
              <a:t>태그에 대해</a:t>
            </a:r>
            <a:r>
              <a:rPr lang="en-US" altLang="ko-KR" b="0" dirty="0"/>
              <a:t>, </a:t>
            </a:r>
            <a:r>
              <a:rPr lang="ko-KR" altLang="en-US" b="0" dirty="0"/>
              <a:t>마우스가 올라오면 해당 태그의 텍스트에 밑줄을 긋고 내려가면 밑줄을 지우는 자바스크립트 코드를 완성하라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7BB440-53A3-404F-BE70-E45467A48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2276872"/>
            <a:ext cx="3545045" cy="32789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A1DCF4-0D8C-4868-9246-158D9ECAC7D8}"/>
              </a:ext>
            </a:extLst>
          </p:cNvPr>
          <p:cNvSpPr txBox="1"/>
          <p:nvPr/>
        </p:nvSpPr>
        <p:spPr>
          <a:xfrm>
            <a:off x="2279576" y="1988840"/>
            <a:ext cx="6136912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ko-KR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이벤트 객체의 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onmouseover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 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이곳에 자바스크립트 코드 작성</a:t>
            </a:r>
            <a:endParaRPr lang="ko-KR" alt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onmouseout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 {</a:t>
            </a:r>
          </a:p>
          <a:p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이곳에 자바스크립트 코드 작성</a:t>
            </a:r>
            <a:endParaRPr lang="ko-KR" alt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span </a:t>
            </a:r>
            <a:r>
              <a:rPr lang="ko-KR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태그에만 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onmouseover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onmouseout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span </a:t>
            </a:r>
            <a:r>
              <a:rPr lang="ko-KR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태그에 대해서만 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&lt;span&gt;</a:t>
            </a:r>
            <a:r>
              <a:rPr lang="ko-KR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마우스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r>
              <a:rPr lang="ko-KR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가 올라올 때</a:t>
            </a:r>
          </a:p>
          <a:p>
            <a:r>
              <a:rPr lang="ko-KR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밑줄이 그어지고 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&lt;span&gt;</a:t>
            </a:r>
            <a:r>
              <a:rPr lang="ko-KR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마우스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r>
              <a:rPr lang="ko-KR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가 내려갈 때 밑줄이 사라지도록</a:t>
            </a: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&lt;span&gt;</a:t>
            </a:r>
            <a:r>
              <a:rPr lang="ko-KR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자바스크립트 코드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r>
              <a:rPr lang="ko-KR" alt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 작성한다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 </a:t>
            </a: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940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실습문제</a:t>
            </a:r>
            <a:endParaRPr lang="x-none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69A2D5-C301-41FE-9173-9653DBF29EA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31504" y="980728"/>
            <a:ext cx="9289032" cy="1512168"/>
          </a:xfrm>
        </p:spPr>
        <p:txBody>
          <a:bodyPr/>
          <a:lstStyle/>
          <a:p>
            <a:pPr marL="269875" indent="-269875">
              <a:lnSpc>
                <a:spcPct val="150000"/>
              </a:lnSpc>
              <a:buNone/>
            </a:pPr>
            <a:r>
              <a:rPr lang="en-US" altLang="ko-KR" b="0" dirty="0"/>
              <a:t>8. </a:t>
            </a:r>
            <a:r>
              <a:rPr lang="ko-KR" altLang="en-US" b="0" dirty="0"/>
              <a:t>다음 웹 페이지에서 </a:t>
            </a:r>
            <a:r>
              <a:rPr lang="en-US" altLang="ko-KR" b="0" dirty="0"/>
              <a:t>&lt;li&gt; </a:t>
            </a:r>
            <a:r>
              <a:rPr lang="ko-KR" altLang="en-US" b="0" dirty="0"/>
              <a:t>아이템을 클릭하면 텍스트 크기를 </a:t>
            </a:r>
            <a:r>
              <a:rPr lang="en-US" altLang="ko-KR" b="0" dirty="0"/>
              <a:t>1.3</a:t>
            </a:r>
            <a:r>
              <a:rPr lang="ko-KR" altLang="en-US" b="0" dirty="0"/>
              <a:t>배 </a:t>
            </a:r>
            <a:r>
              <a:rPr lang="en-US" altLang="ko-KR" b="0" dirty="0"/>
              <a:t>(1.3em)</a:t>
            </a:r>
            <a:r>
              <a:rPr lang="ko-KR" altLang="en-US" b="0" dirty="0"/>
              <a:t>로 출력하도록 자바스크립트 코드를 작성하라</a:t>
            </a:r>
            <a:r>
              <a:rPr lang="en-US" altLang="ko-KR" b="0" dirty="0"/>
              <a:t>. </a:t>
            </a:r>
            <a:r>
              <a:rPr lang="ko-KR" altLang="en-US" b="0" dirty="0"/>
              <a:t>다른 아이템이 클릭되면 이전 아이템을 원래 크기로</a:t>
            </a:r>
            <a:r>
              <a:rPr lang="en-US" altLang="ko-KR" b="0" dirty="0"/>
              <a:t>(1m) </a:t>
            </a:r>
            <a:r>
              <a:rPr lang="ko-KR" altLang="en-US" b="0" dirty="0"/>
              <a:t>출력한다</a:t>
            </a:r>
            <a:r>
              <a:rPr lang="en-US" altLang="ko-KR" b="0" dirty="0"/>
              <a:t>. </a:t>
            </a:r>
            <a:endParaRPr lang="ko-KR" altLang="en-US" b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A4567F-8365-423D-881C-6F02707CB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2276872"/>
            <a:ext cx="4176464" cy="383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59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실습문제</a:t>
            </a:r>
            <a:endParaRPr lang="x-none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69A2D5-C301-41FE-9173-9653DBF29EA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31504" y="980728"/>
            <a:ext cx="9289032" cy="2592288"/>
          </a:xfrm>
        </p:spPr>
        <p:txBody>
          <a:bodyPr/>
          <a:lstStyle/>
          <a:p>
            <a:pPr marL="447675" indent="-447675">
              <a:lnSpc>
                <a:spcPts val="3000"/>
              </a:lnSpc>
              <a:buNone/>
            </a:pPr>
            <a:r>
              <a:rPr lang="en-US" altLang="ko-KR" sz="1800" b="0" dirty="0"/>
              <a:t>10. </a:t>
            </a:r>
            <a:r>
              <a:rPr lang="ko-KR" altLang="en-US" sz="1800" b="0" dirty="0"/>
              <a:t>다음 브라우저 화면과 같은 모양의 계산기 웹 페이지를 작성하라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입력 창에는 초기에 </a:t>
            </a:r>
            <a:r>
              <a:rPr lang="en-US" altLang="ko-KR" sz="1800" b="0" dirty="0"/>
              <a:t>0</a:t>
            </a:r>
            <a:r>
              <a:rPr lang="ko-KR" altLang="en-US" sz="1800" b="0" dirty="0"/>
              <a:t>이 출력된다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숫자와 연산자 버튼을 눌러 계산식을 만들고 </a:t>
            </a:r>
            <a:r>
              <a:rPr lang="en-US" altLang="ko-KR" sz="1800" b="0" dirty="0"/>
              <a:t>= </a:t>
            </a:r>
            <a:r>
              <a:rPr lang="ko-KR" altLang="en-US" sz="1800" b="0" dirty="0"/>
              <a:t>버튼을 클릭하면 계산 결과를 출력한다</a:t>
            </a:r>
            <a:r>
              <a:rPr lang="en-US" altLang="ko-KR" sz="1800" b="0" dirty="0"/>
              <a:t>. BACK</a:t>
            </a:r>
            <a:r>
              <a:rPr lang="ko-KR" altLang="en-US" sz="1800" b="0" dirty="0"/>
              <a:t>버튼을 누르면 입력창이 마지막 문자를 지운다</a:t>
            </a:r>
            <a:r>
              <a:rPr lang="en-US" altLang="ko-KR" sz="1800" b="0" dirty="0"/>
              <a:t>. CE</a:t>
            </a:r>
            <a:r>
              <a:rPr lang="ko-KR" altLang="en-US" sz="1800" b="0" dirty="0"/>
              <a:t>나 </a:t>
            </a:r>
            <a:r>
              <a:rPr lang="en-US" altLang="ko-KR" sz="1800" b="0" dirty="0"/>
              <a:t>C</a:t>
            </a:r>
            <a:r>
              <a:rPr lang="ko-KR" altLang="en-US" sz="1800" b="0" dirty="0"/>
              <a:t>버튼은 같은 기능으로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입력 창의 내용을 모두 지우고 처음처럼 </a:t>
            </a:r>
            <a:r>
              <a:rPr lang="en-US" altLang="ko-KR" sz="1800" b="0" dirty="0"/>
              <a:t>0</a:t>
            </a:r>
            <a:r>
              <a:rPr lang="ko-KR" altLang="en-US" sz="1800" b="0" dirty="0"/>
              <a:t>이 출력되게 한다</a:t>
            </a:r>
            <a:r>
              <a:rPr lang="en-US" altLang="ko-KR" sz="1800" b="0" dirty="0"/>
              <a:t>, NONE </a:t>
            </a:r>
            <a:r>
              <a:rPr lang="ko-KR" altLang="en-US" sz="1800" b="0" dirty="0"/>
              <a:t>버튼은 아무 기능이 없다</a:t>
            </a:r>
            <a:r>
              <a:rPr lang="en-US" altLang="ko-KR" sz="1800" b="0" dirty="0"/>
              <a:t>.</a:t>
            </a:r>
            <a:endParaRPr lang="ko-KR" altLang="en-US" sz="1800" b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E0C6FF-16CE-4647-A43C-8C7A121FD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3298044"/>
            <a:ext cx="2952328" cy="27083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9F947D-7FE8-4002-91EF-399413CBB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3296533"/>
            <a:ext cx="3017767" cy="276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29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문서 객체 조작하기</a:t>
            </a:r>
            <a:r>
              <a:rPr lang="en-US" altLang="ko-KR" sz="2400" dirty="0"/>
              <a:t>(1)</a:t>
            </a:r>
            <a:endParaRPr lang="x-none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91544" y="1196752"/>
            <a:ext cx="8568952" cy="5040560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ko-KR" altLang="en-US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문서 객체 모델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(Document Objects Model): </a:t>
            </a:r>
          </a:p>
          <a:p>
            <a:pPr lvl="1">
              <a:lnSpc>
                <a:spcPts val="2500"/>
              </a:lnSpc>
            </a:pPr>
            <a:r>
              <a:rPr lang="ko-KR" altLang="en-US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문서 객체를 조합해서 만든 전체적인 형태</a:t>
            </a:r>
            <a:endParaRPr lang="en-US" altLang="ko-KR" i="0" u="none" strike="noStrike" baseline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ts val="2500"/>
              </a:lnSpc>
            </a:pPr>
            <a:r>
              <a:rPr lang="en-US" altLang="ko-KR" i="0" u="none" strike="noStrike" baseline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DOMContentLoaded</a:t>
            </a:r>
            <a:r>
              <a:rPr lang="en-US" altLang="ko-KR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이벤트</a:t>
            </a:r>
            <a:endParaRPr lang="en-US" altLang="ko-KR" i="0" u="none" strike="noStrike" baseline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lnSpc>
                <a:spcPts val="2500"/>
              </a:lnSpc>
            </a:pPr>
            <a:r>
              <a:rPr lang="en-US" altLang="ko-KR" i="0" u="none" strike="noStrike" baseline="0" dirty="0">
                <a:solidFill>
                  <a:srgbClr val="000000"/>
                </a:solidFill>
              </a:rPr>
              <a:t>HTML </a:t>
            </a:r>
            <a:r>
              <a:rPr lang="ko-KR" altLang="en-US" i="0" u="none" strike="noStrike" baseline="0" dirty="0">
                <a:solidFill>
                  <a:srgbClr val="000000"/>
                </a:solidFill>
              </a:rPr>
              <a:t>코드를 자바스크립트로 조작하기</a:t>
            </a:r>
            <a:endParaRPr lang="en-US" altLang="ko-KR" i="0" u="none" strike="noStrike" baseline="0" dirty="0">
              <a:solidFill>
                <a:srgbClr val="000000"/>
              </a:solidFill>
            </a:endParaRPr>
          </a:p>
          <a:p>
            <a:pPr lvl="1">
              <a:lnSpc>
                <a:spcPts val="2500"/>
              </a:lnSpc>
            </a:pP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</a:rPr>
              <a:t>화살표 함수</a:t>
            </a:r>
            <a:endParaRPr lang="en-US" altLang="ko-KR" dirty="0">
              <a:solidFill>
                <a:srgbClr val="000000"/>
              </a:solidFill>
            </a:endParaRPr>
          </a:p>
          <a:p>
            <a:pPr marL="365760" lvl="1" indent="0">
              <a:lnSpc>
                <a:spcPts val="2500"/>
              </a:lnSpc>
              <a:buNone/>
            </a:pPr>
            <a:r>
              <a:rPr lang="en-US" altLang="ko-KR" sz="2000" i="0" u="none" strike="noStrike" baseline="0" dirty="0">
                <a:solidFill>
                  <a:srgbClr val="000000"/>
                </a:solidFill>
              </a:rPr>
              <a:t>let </a:t>
            </a:r>
            <a:r>
              <a:rPr lang="ko-KR" altLang="en-US" sz="2000" i="0" u="none" strike="noStrike" baseline="0" dirty="0" err="1">
                <a:solidFill>
                  <a:srgbClr val="000000"/>
                </a:solidFill>
              </a:rPr>
              <a:t>함수명</a:t>
            </a:r>
            <a:r>
              <a:rPr lang="ko-KR" altLang="en-US" sz="200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altLang="ko-KR" sz="2000" i="0" u="none" strike="noStrike" baseline="0" dirty="0">
                <a:solidFill>
                  <a:srgbClr val="000000"/>
                </a:solidFill>
              </a:rPr>
              <a:t>= (</a:t>
            </a:r>
            <a:r>
              <a:rPr lang="ko-KR" altLang="en-US" sz="2000" i="0" u="none" strike="noStrike" baseline="0" dirty="0">
                <a:solidFill>
                  <a:srgbClr val="000000"/>
                </a:solidFill>
              </a:rPr>
              <a:t>매개변수</a:t>
            </a:r>
            <a:r>
              <a:rPr lang="en-US" altLang="ko-KR" sz="2000" i="0" u="none" strike="noStrike" baseline="0" dirty="0">
                <a:solidFill>
                  <a:srgbClr val="000000"/>
                </a:solidFill>
              </a:rPr>
              <a:t>, </a:t>
            </a:r>
            <a:r>
              <a:rPr lang="ko-KR" altLang="en-US" sz="2000" i="0" u="none" strike="noStrike" baseline="0" dirty="0">
                <a:solidFill>
                  <a:srgbClr val="000000"/>
                </a:solidFill>
              </a:rPr>
              <a:t>매개변수 </a:t>
            </a:r>
            <a:r>
              <a:rPr lang="en-US" altLang="ko-KR" sz="2000" i="0" u="none" strike="noStrike" baseline="0" dirty="0">
                <a:solidFill>
                  <a:srgbClr val="000000"/>
                </a:solidFill>
              </a:rPr>
              <a:t>…) =&gt; {//</a:t>
            </a:r>
            <a:r>
              <a:rPr lang="ko-KR" altLang="en-US" sz="2000" i="0" u="none" strike="noStrike" baseline="0" dirty="0">
                <a:solidFill>
                  <a:srgbClr val="000000"/>
                </a:solidFill>
              </a:rPr>
              <a:t>기능정의</a:t>
            </a:r>
            <a:endParaRPr lang="en-US" altLang="ko-KR" sz="2000" i="0" u="none" strike="noStrike" baseline="0" dirty="0">
              <a:solidFill>
                <a:srgbClr val="000000"/>
              </a:solidFill>
            </a:endParaRPr>
          </a:p>
          <a:p>
            <a:pPr marL="365760" lvl="1" indent="0">
              <a:lnSpc>
                <a:spcPts val="2500"/>
              </a:lnSpc>
              <a:buNone/>
            </a:pPr>
            <a:r>
              <a:rPr lang="en-US" altLang="ko-KR" sz="2000" i="0" u="none" strike="noStrike" baseline="0" dirty="0">
                <a:solidFill>
                  <a:srgbClr val="000000"/>
                </a:solidFill>
              </a:rPr>
              <a:t>return</a:t>
            </a:r>
            <a:r>
              <a:rPr lang="ko-KR" altLang="en-US" sz="2000" i="0" u="none" strike="noStrike" baseline="0" dirty="0">
                <a:solidFill>
                  <a:srgbClr val="000000"/>
                </a:solidFill>
              </a:rPr>
              <a:t> 반환할 데이터</a:t>
            </a:r>
            <a:r>
              <a:rPr lang="en-US" altLang="ko-KR" sz="2000" i="0" u="none" strike="noStrike" baseline="0" dirty="0">
                <a:solidFill>
                  <a:srgbClr val="000000"/>
                </a:solidFill>
              </a:rPr>
              <a:t>;}</a:t>
            </a:r>
          </a:p>
        </p:txBody>
      </p:sp>
    </p:spTree>
    <p:extLst>
      <p:ext uri="{BB962C8B-B14F-4D97-AF65-F5344CB8AC3E}">
        <p14:creationId xmlns:p14="http://schemas.microsoft.com/office/powerpoint/2010/main" val="1365575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Table 4">
            <a:extLst>
              <a:ext uri="{FF2B5EF4-FFF2-40B4-BE49-F238E27FC236}">
                <a16:creationId xmlns:a16="http://schemas.microsoft.com/office/drawing/2014/main" id="{311202D8-7C46-48DD-B6F6-092E191D47D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87488" y="327437"/>
          <a:ext cx="6468416" cy="6203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8416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3930545">
                <a:tc>
                  <a:txBody>
                    <a:bodyPr/>
                    <a:lstStyle/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01 &lt;!DOCTYPE html&gt;</a:t>
                      </a:r>
                    </a:p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02 &lt;html&gt;</a:t>
                      </a:r>
                    </a:p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03 &lt;head&gt;</a:t>
                      </a:r>
                    </a:p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04   &lt;title&gt;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DOMContentLoaded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&lt;/title&gt;</a:t>
                      </a:r>
                    </a:p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05   &lt;script&gt;</a:t>
                      </a:r>
                    </a:p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06     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</a:rPr>
                        <a:t>// HTML </a:t>
                      </a:r>
                      <a:r>
                        <a:rPr lang="ko-KR" altLang="en-US" sz="1600" b="0" dirty="0">
                          <a:solidFill>
                            <a:srgbClr val="FF0000"/>
                          </a:solidFill>
                        </a:rPr>
                        <a:t>태그를 쉽게 만들 수 있는 콜백 함수를 선언합니다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07     const h1 = (text) =&gt; `&lt;h1&gt;${text}&lt;/h1&gt;`</a:t>
                      </a:r>
                    </a:p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08   &lt;/script&gt;</a:t>
                      </a:r>
                    </a:p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09   &lt;script&gt;</a:t>
                      </a:r>
                    </a:p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10     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document.body.innerHTML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 += h1('1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번째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script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태그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')</a:t>
                      </a:r>
                    </a:p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11   &lt;/script&gt;</a:t>
                      </a:r>
                    </a:p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12 &lt;/head&gt;</a:t>
                      </a:r>
                    </a:p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13 &lt;body&gt;</a:t>
                      </a:r>
                    </a:p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14   &lt;script&gt;</a:t>
                      </a:r>
                    </a:p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15     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document.body.innerHTML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 += h1('2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번째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script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태그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')</a:t>
                      </a:r>
                    </a:p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16   &lt;/script&gt;</a:t>
                      </a:r>
                    </a:p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17   &lt;h1&gt;1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번째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h1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태그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&lt;/h1&gt;</a:t>
                      </a:r>
                    </a:p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18   &lt;script&gt;</a:t>
                      </a:r>
                    </a:p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19     </a:t>
                      </a:r>
                      <a:r>
                        <a:rPr lang="en-US" altLang="ko-KR" sz="1600" b="0" dirty="0" err="1">
                          <a:solidFill>
                            <a:sysClr val="windowText" lastClr="000000"/>
                          </a:solidFill>
                        </a:rPr>
                        <a:t>document.body.innerHTML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 += h1('3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번째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script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태그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')</a:t>
                      </a:r>
                    </a:p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20   &lt;/script&gt;</a:t>
                      </a:r>
                    </a:p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21   &lt;h1&gt;2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번째 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h2 </a:t>
                      </a:r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태그</a:t>
                      </a: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&lt;/h1&gt;</a:t>
                      </a:r>
                    </a:p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22 &lt;/body&gt;</a:t>
                      </a:r>
                    </a:p>
                    <a:p>
                      <a:pPr latinLnBrk="1">
                        <a:lnSpc>
                          <a:spcPts val="2100"/>
                        </a:lnSpc>
                      </a:pPr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23 &lt;/html&gt;</a:t>
                      </a:r>
                      <a:endParaRPr lang="ko-KR" altLang="en-US" sz="16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F0F93E8-76AA-4D39-8D07-A631C60BD35D}"/>
              </a:ext>
            </a:extLst>
          </p:cNvPr>
          <p:cNvSpPr txBox="1"/>
          <p:nvPr/>
        </p:nvSpPr>
        <p:spPr>
          <a:xfrm>
            <a:off x="5487743" y="2427961"/>
            <a:ext cx="52167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FF0000"/>
                </a:solidFill>
              </a:rPr>
              <a:t>body </a:t>
            </a:r>
            <a:r>
              <a:rPr lang="ko-KR" altLang="en-US" sz="1400" b="0" dirty="0">
                <a:solidFill>
                  <a:srgbClr val="FF0000"/>
                </a:solidFill>
              </a:rPr>
              <a:t>태그가 생성되기 이전에 </a:t>
            </a:r>
            <a:r>
              <a:rPr lang="en-US" altLang="ko-KR" sz="1400" b="0" dirty="0">
                <a:solidFill>
                  <a:srgbClr val="FF0000"/>
                </a:solidFill>
              </a:rPr>
              <a:t>script </a:t>
            </a:r>
            <a:r>
              <a:rPr lang="ko-KR" altLang="en-US" sz="1400" b="0" dirty="0">
                <a:solidFill>
                  <a:srgbClr val="FF0000"/>
                </a:solidFill>
              </a:rPr>
              <a:t>태그로 </a:t>
            </a:r>
            <a:r>
              <a:rPr lang="en-US" altLang="ko-KR" sz="1400" b="0" dirty="0">
                <a:solidFill>
                  <a:srgbClr val="FF0000"/>
                </a:solidFill>
              </a:rPr>
              <a:t>body </a:t>
            </a:r>
            <a:r>
              <a:rPr lang="ko-KR" altLang="en-US" sz="1400" b="0" dirty="0">
                <a:solidFill>
                  <a:srgbClr val="FF0000"/>
                </a:solidFill>
              </a:rPr>
              <a:t>태그를 조작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1D30FA-637B-4ECD-902F-EED91FD4CFE1}"/>
              </a:ext>
            </a:extLst>
          </p:cNvPr>
          <p:cNvGrpSpPr/>
          <p:nvPr/>
        </p:nvGrpSpPr>
        <p:grpSpPr>
          <a:xfrm>
            <a:off x="3583495" y="2582972"/>
            <a:ext cx="1863970" cy="152766"/>
            <a:chOff x="3575720" y="2591670"/>
            <a:chExt cx="1863970" cy="15276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D42A76D-E4C9-43B6-A12E-E0072668F140}"/>
                </a:ext>
              </a:extLst>
            </p:cNvPr>
            <p:cNvSpPr/>
            <p:nvPr/>
          </p:nvSpPr>
          <p:spPr>
            <a:xfrm>
              <a:off x="3903969" y="2591670"/>
              <a:ext cx="1535721" cy="152766"/>
            </a:xfrm>
            <a:custGeom>
              <a:avLst/>
              <a:gdLst>
                <a:gd name="connsiteX0" fmla="*/ 0 w 1852246"/>
                <a:gd name="connsiteY0" fmla="*/ 164123 h 164123"/>
                <a:gd name="connsiteX1" fmla="*/ 0 w 1852246"/>
                <a:gd name="connsiteY1" fmla="*/ 0 h 164123"/>
                <a:gd name="connsiteX2" fmla="*/ 1852246 w 1852246"/>
                <a:gd name="connsiteY2" fmla="*/ 0 h 164123"/>
                <a:gd name="connsiteX3" fmla="*/ 1852246 w 1852246"/>
                <a:gd name="connsiteY3" fmla="*/ 23446 h 16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2246" h="164123">
                  <a:moveTo>
                    <a:pt x="0" y="164123"/>
                  </a:moveTo>
                  <a:lnTo>
                    <a:pt x="0" y="0"/>
                  </a:lnTo>
                  <a:lnTo>
                    <a:pt x="1852246" y="0"/>
                  </a:lnTo>
                  <a:lnTo>
                    <a:pt x="1852246" y="23446"/>
                  </a:ln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1679AD8-769E-4920-978E-F91B17B4C1F5}"/>
                </a:ext>
              </a:extLst>
            </p:cNvPr>
            <p:cNvCxnSpPr>
              <a:cxnSpLocks/>
            </p:cNvCxnSpPr>
            <p:nvPr/>
          </p:nvCxnSpPr>
          <p:spPr>
            <a:xfrm>
              <a:off x="3575720" y="2744436"/>
              <a:ext cx="1008112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D05D07A-C8B4-4A91-B4DF-3796204D4077}"/>
              </a:ext>
            </a:extLst>
          </p:cNvPr>
          <p:cNvGrpSpPr/>
          <p:nvPr/>
        </p:nvGrpSpPr>
        <p:grpSpPr>
          <a:xfrm>
            <a:off x="7157176" y="2762328"/>
            <a:ext cx="3080783" cy="307777"/>
            <a:chOff x="6569100" y="1718098"/>
            <a:chExt cx="3080783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F15DBB7-842B-48A1-B28F-3D36E629FD5B}"/>
                </a:ext>
              </a:extLst>
            </p:cNvPr>
            <p:cNvSpPr txBox="1"/>
            <p:nvPr/>
          </p:nvSpPr>
          <p:spPr>
            <a:xfrm>
              <a:off x="7012191" y="1718098"/>
              <a:ext cx="263769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0" dirty="0">
                  <a:solidFill>
                    <a:srgbClr val="FF0000"/>
                  </a:solidFill>
                </a:rPr>
                <a:t>앞에서 선언한 </a:t>
              </a:r>
              <a:r>
                <a:rPr lang="en-US" altLang="ko-KR" sz="1400" b="0" dirty="0">
                  <a:solidFill>
                    <a:srgbClr val="FF0000"/>
                  </a:solidFill>
                </a:rPr>
                <a:t>h1 </a:t>
              </a:r>
              <a:r>
                <a:rPr lang="ko-KR" altLang="en-US" sz="1400" b="0" dirty="0">
                  <a:solidFill>
                    <a:srgbClr val="FF0000"/>
                  </a:solidFill>
                </a:rPr>
                <a:t>함수를 실행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74BE9A7-F120-49FC-BFB4-2069A55E06B2}"/>
                </a:ext>
              </a:extLst>
            </p:cNvPr>
            <p:cNvCxnSpPr/>
            <p:nvPr/>
          </p:nvCxnSpPr>
          <p:spPr>
            <a:xfrm>
              <a:off x="6569100" y="1855624"/>
              <a:ext cx="4430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1" name="Picture 59">
            <a:extLst>
              <a:ext uri="{FF2B5EF4-FFF2-40B4-BE49-F238E27FC236}">
                <a16:creationId xmlns:a16="http://schemas.microsoft.com/office/drawing/2014/main" id="{C3FDCCC2-3404-41E8-97A5-25978CD13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127" y="3717032"/>
            <a:ext cx="1965925" cy="192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70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3">
            <a:extLst>
              <a:ext uri="{FF2B5EF4-FFF2-40B4-BE49-F238E27FC236}">
                <a16:creationId xmlns:a16="http://schemas.microsoft.com/office/drawing/2014/main" id="{CD5EA8E0-4B2B-4634-8642-F717C7A27915}"/>
              </a:ext>
            </a:extLst>
          </p:cNvPr>
          <p:cNvSpPr txBox="1">
            <a:spLocks/>
          </p:cNvSpPr>
          <p:nvPr/>
        </p:nvSpPr>
        <p:spPr>
          <a:xfrm>
            <a:off x="3503712" y="1851928"/>
            <a:ext cx="5256584" cy="856992"/>
          </a:xfrm>
          <a:prstGeom prst="rect">
            <a:avLst/>
          </a:prstGeom>
        </p:spPr>
        <p:txBody>
          <a:bodyPr/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자바스크립트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391FF-563F-45C7-9BB2-4A95B0277AE5}"/>
              </a:ext>
            </a:extLst>
          </p:cNvPr>
          <p:cNvSpPr txBox="1"/>
          <p:nvPr/>
        </p:nvSpPr>
        <p:spPr>
          <a:xfrm>
            <a:off x="4295800" y="2708920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2">
                    <a:lumMod val="50000"/>
                  </a:schemeClr>
                </a:solidFill>
                <a:latin typeface="Adobe Garamond Pro Bold" panose="02020702060506020403" pitchFamily="18" charset="0"/>
              </a:rPr>
              <a:t>JavaScript &amp; TypeScript</a:t>
            </a:r>
            <a:endParaRPr lang="ko-KR" altLang="en-US" sz="2800" dirty="0">
              <a:solidFill>
                <a:schemeClr val="accent2">
                  <a:lumMod val="50000"/>
                </a:schemeClr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39DA4-015E-43D5-9CAA-6826BBFC1D5A}"/>
              </a:ext>
            </a:extLst>
          </p:cNvPr>
          <p:cNvSpPr txBox="1"/>
          <p:nvPr/>
        </p:nvSpPr>
        <p:spPr>
          <a:xfrm>
            <a:off x="4187788" y="3765966"/>
            <a:ext cx="4104456" cy="64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007E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다음주에 만나요 </a:t>
            </a:r>
            <a:r>
              <a:rPr lang="en-US" altLang="ko-KR" sz="3600" dirty="0">
                <a:solidFill>
                  <a:srgbClr val="007E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~</a:t>
            </a:r>
            <a:endParaRPr lang="ko-KR" altLang="en-US" sz="3600" dirty="0">
              <a:solidFill>
                <a:srgbClr val="007E3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305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9-19 select </a:t>
            </a:r>
            <a:r>
              <a:rPr lang="ko-KR" altLang="en-US" dirty="0"/>
              <a:t>객체에서 선택한 과일 출력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135560" y="669909"/>
            <a:ext cx="4466456" cy="61247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&lt;title&gt;select </a:t>
            </a:r>
            <a:r>
              <a:rPr lang="ko-KR" altLang="en-US" sz="1400" dirty="0"/>
              <a:t>객체에서 선택한 과일출력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</a:t>
            </a:r>
            <a:r>
              <a:rPr lang="en-US" altLang="ko-KR" sz="1400" b="1" dirty="0" err="1"/>
              <a:t>drawImage</a:t>
            </a:r>
            <a:r>
              <a:rPr lang="en-US" altLang="ko-KR" sz="1400" b="1" dirty="0"/>
              <a:t>()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let </a:t>
            </a:r>
            <a:r>
              <a:rPr lang="en-US" altLang="ko-KR" sz="1400" dirty="0" err="1"/>
              <a:t>sel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document.getElementById</a:t>
            </a:r>
            <a:r>
              <a:rPr lang="en-US" altLang="ko-KR" sz="1400" dirty="0"/>
              <a:t>("fruits");</a:t>
            </a:r>
          </a:p>
          <a:p>
            <a:pPr defTabSz="180000"/>
            <a:r>
              <a:rPr lang="en-US" altLang="ko-KR" sz="1400" dirty="0"/>
              <a:t>	let 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document.getElementById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fruitimage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img.src</a:t>
            </a:r>
            <a:r>
              <a:rPr lang="en-US" altLang="ko-KR" sz="1400" b="1" dirty="0"/>
              <a:t> = </a:t>
            </a:r>
            <a:r>
              <a:rPr lang="en-US" altLang="ko-KR" sz="1400" b="1" dirty="0" err="1"/>
              <a:t>sel.options</a:t>
            </a:r>
            <a:r>
              <a:rPr lang="en-US" altLang="ko-KR" sz="1400" b="1" dirty="0"/>
              <a:t>[</a:t>
            </a:r>
            <a:r>
              <a:rPr lang="en-US" altLang="ko-KR" sz="1400" b="1" dirty="0" err="1"/>
              <a:t>sel.selectedIndex</a:t>
            </a:r>
            <a:r>
              <a:rPr lang="en-US" altLang="ko-KR" sz="1400" b="1" dirty="0"/>
              <a:t>].value;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 </a:t>
            </a:r>
            <a:r>
              <a:rPr lang="en-US" altLang="ko-KR" sz="1400" dirty="0" err="1"/>
              <a:t>onload</a:t>
            </a:r>
            <a:r>
              <a:rPr lang="en-US" altLang="ko-KR" sz="1400" dirty="0"/>
              <a:t>="</a:t>
            </a:r>
            <a:r>
              <a:rPr lang="en-US" altLang="ko-KR" sz="1400" dirty="0" err="1"/>
              <a:t>drawImage</a:t>
            </a:r>
            <a:r>
              <a:rPr lang="en-US" altLang="ko-KR" sz="1400" dirty="0"/>
              <a:t>()"&gt;</a:t>
            </a:r>
          </a:p>
          <a:p>
            <a:pPr defTabSz="180000"/>
            <a:r>
              <a:rPr lang="en-US" altLang="ko-KR" sz="1400" dirty="0"/>
              <a:t>&lt;h3&gt;select </a:t>
            </a:r>
            <a:r>
              <a:rPr lang="ko-KR" altLang="en-US" sz="1400" dirty="0"/>
              <a:t>객체에서 선택한 과일 출력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ko-KR" altLang="en-US" sz="1400" dirty="0"/>
              <a:t>과일을 선택하면 이미지가 출력됩니다</a:t>
            </a:r>
            <a:r>
              <a:rPr lang="en-US" altLang="ko-KR" sz="1400" dirty="0"/>
              <a:t>.&lt;p&gt;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/>
              <a:t>&lt;select id="fruits" </a:t>
            </a:r>
            <a:r>
              <a:rPr lang="en-US" altLang="ko-KR" sz="1400" b="1" dirty="0" err="1"/>
              <a:t>onchange</a:t>
            </a:r>
            <a:r>
              <a:rPr lang="en-US" altLang="ko-KR" sz="1400" b="1" dirty="0"/>
              <a:t>="</a:t>
            </a:r>
            <a:r>
              <a:rPr lang="en-US" altLang="ko-KR" sz="1400" b="1" dirty="0" err="1"/>
              <a:t>drawImage</a:t>
            </a:r>
            <a:r>
              <a:rPr lang="en-US" altLang="ko-KR" sz="1400" b="1" dirty="0"/>
              <a:t>()"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&lt;option value="media/strawberry.png"&gt;</a:t>
            </a:r>
            <a:r>
              <a:rPr lang="ko-KR" altLang="en-US" sz="1400" dirty="0"/>
              <a:t>딸기</a:t>
            </a:r>
          </a:p>
          <a:p>
            <a:pPr defTabSz="180000"/>
            <a:r>
              <a:rPr lang="en-US" altLang="ko-KR" sz="1400" dirty="0"/>
              <a:t>	&lt;option value="media/banana.png" selected&gt;</a:t>
            </a:r>
            <a:r>
              <a:rPr lang="ko-KR" altLang="en-US" sz="1400" dirty="0"/>
              <a:t>바나나</a:t>
            </a:r>
          </a:p>
          <a:p>
            <a:pPr defTabSz="180000"/>
            <a:r>
              <a:rPr lang="en-US" altLang="ko-KR" sz="1400" dirty="0"/>
              <a:t>	&lt;option value="media/apple.png"&gt;</a:t>
            </a:r>
            <a:r>
              <a:rPr lang="ko-KR" altLang="en-US" sz="1400" dirty="0"/>
              <a:t>사과</a:t>
            </a:r>
          </a:p>
          <a:p>
            <a:pPr defTabSz="180000"/>
            <a:r>
              <a:rPr lang="en-US" altLang="ko-KR" sz="1400" dirty="0"/>
              <a:t>&lt;/select&gt;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id="</a:t>
            </a:r>
            <a:r>
              <a:rPr lang="en-US" altLang="ko-KR" sz="1400" dirty="0" err="1"/>
              <a:t>fruitimage</a:t>
            </a:r>
            <a:r>
              <a:rPr lang="en-US" altLang="ko-KR" sz="1400" dirty="0"/>
              <a:t>"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="media/banana.gif" alt=""&gt;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1484784"/>
            <a:ext cx="2577280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12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키 이벤트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1703512" y="836712"/>
            <a:ext cx="9289032" cy="5040560"/>
          </a:xfrm>
        </p:spPr>
        <p:txBody>
          <a:bodyPr/>
          <a:lstStyle/>
          <a:p>
            <a:r>
              <a:rPr lang="en-US" altLang="ko-KR" dirty="0" err="1"/>
              <a:t>onkeydown</a:t>
            </a:r>
            <a:r>
              <a:rPr lang="en-US" altLang="ko-KR" dirty="0"/>
              <a:t>, </a:t>
            </a:r>
            <a:r>
              <a:rPr lang="en-US" altLang="ko-KR" dirty="0" err="1"/>
              <a:t>onkeypress</a:t>
            </a:r>
            <a:r>
              <a:rPr lang="en-US" altLang="ko-KR" dirty="0"/>
              <a:t>, </a:t>
            </a:r>
            <a:r>
              <a:rPr lang="en-US" altLang="ko-KR" dirty="0" err="1"/>
              <a:t>onkeyup</a:t>
            </a:r>
            <a:endParaRPr lang="en-US" altLang="ko-KR" dirty="0"/>
          </a:p>
          <a:p>
            <a:pPr lvl="1">
              <a:spcAft>
                <a:spcPts val="0"/>
              </a:spcAft>
            </a:pPr>
            <a:r>
              <a:rPr lang="en-US" altLang="ko-KR" b="1" dirty="0" err="1"/>
              <a:t>onkeydown</a:t>
            </a:r>
            <a:endParaRPr lang="en-US" altLang="ko-KR" b="1" dirty="0"/>
          </a:p>
          <a:p>
            <a:pPr lvl="2"/>
            <a:r>
              <a:rPr lang="ko-KR" altLang="en-US" sz="1800" dirty="0"/>
              <a:t>키가 눌러지는 순간 호출</a:t>
            </a:r>
            <a:r>
              <a:rPr lang="en-US" altLang="ko-KR" sz="1800" dirty="0"/>
              <a:t>. </a:t>
            </a:r>
            <a:r>
              <a:rPr lang="ko-KR" altLang="en-US" sz="1800" dirty="0"/>
              <a:t>모든 키에 대해 작동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altLang="ko-KR" b="1" dirty="0" err="1"/>
              <a:t>onkeypress</a:t>
            </a:r>
            <a:endParaRPr lang="en-US" altLang="ko-KR" b="1" dirty="0"/>
          </a:p>
          <a:p>
            <a:pPr lvl="2"/>
            <a:r>
              <a:rPr lang="ko-KR" altLang="en-US" sz="1800" dirty="0"/>
              <a:t>문자 키와</a:t>
            </a:r>
            <a:r>
              <a:rPr lang="en-US" altLang="ko-KR" sz="1800" dirty="0"/>
              <a:t> &lt;Enter&gt;, &lt;Space&gt;, &lt;Esc&gt; </a:t>
            </a:r>
            <a:r>
              <a:rPr lang="ko-KR" altLang="en-US" sz="1800" dirty="0"/>
              <a:t>키에 대해서만 눌러지는 순간에 추가 호출</a:t>
            </a:r>
            <a:endParaRPr lang="en-US" altLang="ko-KR" sz="1800" dirty="0"/>
          </a:p>
          <a:p>
            <a:pPr lvl="3"/>
            <a:r>
              <a:rPr lang="ko-KR" altLang="en-US" sz="1800" dirty="0"/>
              <a:t>문자 키가 아닌 경우</a:t>
            </a:r>
            <a:r>
              <a:rPr lang="en-US" altLang="ko-KR" sz="1800" dirty="0"/>
              <a:t>(&lt;F1&gt;, &lt;Shift&gt;, &lt;</a:t>
            </a:r>
            <a:r>
              <a:rPr lang="en-US" altLang="ko-KR" sz="1800" dirty="0" err="1"/>
              <a:t>PgDn</a:t>
            </a:r>
            <a:r>
              <a:rPr lang="en-US" altLang="ko-KR" sz="1800" dirty="0"/>
              <a:t>&gt;, &lt;Del&gt;, &lt;Ins&gt; </a:t>
            </a:r>
            <a:r>
              <a:rPr lang="ko-KR" altLang="en-US" sz="1800" dirty="0"/>
              <a:t>등</a:t>
            </a:r>
            <a:r>
              <a:rPr lang="en-US" altLang="ko-KR" sz="1800" dirty="0"/>
              <a:t>)</a:t>
            </a:r>
            <a:r>
              <a:rPr lang="ko-KR" altLang="en-US" sz="1800" dirty="0"/>
              <a:t> 호출되지 않음 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altLang="ko-KR" b="1" dirty="0" err="1"/>
              <a:t>onkeyup</a:t>
            </a:r>
            <a:endParaRPr lang="en-US" altLang="ko-KR" b="1" dirty="0"/>
          </a:p>
          <a:p>
            <a:pPr lvl="2"/>
            <a:r>
              <a:rPr lang="ko-KR" altLang="en-US" sz="1800" dirty="0"/>
              <a:t>눌러진 키가 떼어지는 순간 호출 </a:t>
            </a:r>
          </a:p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F30AB56-4C1E-4361-A87F-C1CECD384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087740"/>
              </p:ext>
            </p:extLst>
          </p:nvPr>
        </p:nvGraphicFramePr>
        <p:xfrm>
          <a:off x="2567608" y="4138336"/>
          <a:ext cx="8127999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606526371"/>
                    </a:ext>
                  </a:extLst>
                </a:gridCol>
                <a:gridCol w="4451011">
                  <a:extLst>
                    <a:ext uri="{9D8B030D-6E8A-4147-A177-3AD203B41FA5}">
                      <a16:colId xmlns:a16="http://schemas.microsoft.com/office/drawing/2014/main" val="386292081"/>
                    </a:ext>
                  </a:extLst>
                </a:gridCol>
                <a:gridCol w="967655">
                  <a:extLst>
                    <a:ext uri="{9D8B030D-6E8A-4147-A177-3AD203B41FA5}">
                      <a16:colId xmlns:a16="http://schemas.microsoft.com/office/drawing/2014/main" val="2438537103"/>
                    </a:ext>
                  </a:extLst>
                </a:gridCol>
              </a:tblGrid>
              <a:tr h="2430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프로퍼티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r/w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25465"/>
                  </a:ext>
                </a:extLst>
              </a:tr>
              <a:tr h="243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KeyCode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입력된 키의 유니코드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857360"/>
                  </a:ext>
                </a:extLst>
              </a:tr>
              <a:tr h="243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altKey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&lt;ALT&gt;</a:t>
                      </a:r>
                      <a:r>
                        <a:rPr lang="ko-KR" altLang="en-US" sz="1400" dirty="0"/>
                        <a:t>키가 눌러진 상태이면 </a:t>
                      </a:r>
                      <a:r>
                        <a:rPr lang="en-US" altLang="ko-KR" sz="1400" dirty="0"/>
                        <a:t>true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28555"/>
                  </a:ext>
                </a:extLst>
              </a:tr>
              <a:tr h="243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altLeft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왼쪽 </a:t>
                      </a:r>
                      <a:r>
                        <a:rPr lang="en-US" altLang="ko-KR" sz="1400" dirty="0"/>
                        <a:t>&lt;ALT&gt;</a:t>
                      </a:r>
                      <a:r>
                        <a:rPr lang="ko-KR" altLang="en-US" sz="1400" dirty="0"/>
                        <a:t>키가 눌러진 상태이면 </a:t>
                      </a:r>
                      <a:r>
                        <a:rPr lang="en-US" altLang="ko-KR" sz="1400" dirty="0"/>
                        <a:t>true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14491"/>
                  </a:ext>
                </a:extLst>
              </a:tr>
              <a:tr h="243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ctrlKey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&lt;ctrl&gt;</a:t>
                      </a:r>
                      <a:r>
                        <a:rPr lang="ko-KR" altLang="en-US" sz="1400" dirty="0"/>
                        <a:t>키가 눌러진 상태이면 </a:t>
                      </a:r>
                      <a:r>
                        <a:rPr lang="en-US" altLang="ko-KR" sz="1400" dirty="0"/>
                        <a:t>true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110319"/>
                  </a:ext>
                </a:extLst>
              </a:tr>
              <a:tr h="243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ctrlLeft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왼쪽 </a:t>
                      </a:r>
                      <a:r>
                        <a:rPr lang="en-US" altLang="ko-KR" sz="1400" dirty="0"/>
                        <a:t>&lt;ctrl&gt;</a:t>
                      </a:r>
                      <a:r>
                        <a:rPr lang="ko-KR" altLang="en-US" sz="1400" dirty="0"/>
                        <a:t>키가 눌러진 상태이면 </a:t>
                      </a:r>
                      <a:r>
                        <a:rPr lang="en-US" altLang="ko-KR" sz="1400" dirty="0"/>
                        <a:t>true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249564"/>
                  </a:ext>
                </a:extLst>
              </a:tr>
              <a:tr h="243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shiftKey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&lt;shift&gt;</a:t>
                      </a:r>
                      <a:r>
                        <a:rPr lang="ko-KR" altLang="en-US" sz="1400" dirty="0"/>
                        <a:t>키가 눌러진 상태이면 </a:t>
                      </a:r>
                      <a:r>
                        <a:rPr lang="en-US" altLang="ko-KR" sz="1400" dirty="0"/>
                        <a:t>true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305194"/>
                  </a:ext>
                </a:extLst>
              </a:tr>
              <a:tr h="243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shiftLeft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왼쪽 </a:t>
                      </a:r>
                      <a:r>
                        <a:rPr lang="en-US" altLang="ko-KR" sz="1400" dirty="0"/>
                        <a:t>&lt;shift&gt;</a:t>
                      </a:r>
                      <a:r>
                        <a:rPr lang="ko-KR" altLang="en-US" sz="1400" dirty="0"/>
                        <a:t>키가 눌러진 상태이면 </a:t>
                      </a:r>
                      <a:r>
                        <a:rPr lang="en-US" altLang="ko-KR" sz="1400" dirty="0"/>
                        <a:t>true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r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914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EBDC3C6-B8A3-4E6A-9988-4B7DC8562B2F}"/>
              </a:ext>
            </a:extLst>
          </p:cNvPr>
          <p:cNvSpPr txBox="1"/>
          <p:nvPr/>
        </p:nvSpPr>
        <p:spPr>
          <a:xfrm>
            <a:off x="8139323" y="3799782"/>
            <a:ext cx="367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키 이벤트 객체의 프로퍼티</a:t>
            </a:r>
          </a:p>
        </p:txBody>
      </p:sp>
    </p:spTree>
    <p:extLst>
      <p:ext uri="{BB962C8B-B14F-4D97-AF65-F5344CB8AC3E}">
        <p14:creationId xmlns:p14="http://schemas.microsoft.com/office/powerpoint/2010/main" val="508421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onreset</a:t>
            </a:r>
            <a:r>
              <a:rPr lang="ko-KR" altLang="en-US" dirty="0"/>
              <a:t>과 </a:t>
            </a:r>
            <a:r>
              <a:rPr lang="en-US" altLang="ko-KR" dirty="0" err="1"/>
              <a:t>onsubmit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2279576" y="1052736"/>
            <a:ext cx="7920880" cy="5040560"/>
          </a:xfrm>
        </p:spPr>
        <p:txBody>
          <a:bodyPr/>
          <a:lstStyle/>
          <a:p>
            <a:r>
              <a:rPr lang="en-US" altLang="ko-KR" dirty="0" err="1"/>
              <a:t>onreset</a:t>
            </a:r>
            <a:endParaRPr lang="ko-KR" altLang="en-US" dirty="0"/>
          </a:p>
          <a:p>
            <a:pPr lvl="1"/>
            <a:r>
              <a:rPr lang="en-US" altLang="ko-KR" dirty="0"/>
              <a:t>reset </a:t>
            </a:r>
            <a:r>
              <a:rPr lang="ko-KR" altLang="en-US" dirty="0"/>
              <a:t>버튼</a:t>
            </a:r>
            <a:r>
              <a:rPr lang="en-US" altLang="ko-KR" dirty="0"/>
              <a:t>(&lt;input type="reset"&gt;)</a:t>
            </a:r>
            <a:r>
              <a:rPr lang="ko-KR" altLang="en-US" dirty="0"/>
              <a:t> 클릭 시</a:t>
            </a:r>
            <a:endParaRPr lang="en-US" altLang="ko-KR" dirty="0"/>
          </a:p>
          <a:p>
            <a:pPr lvl="1"/>
            <a:r>
              <a:rPr lang="en-US" altLang="ko-KR" dirty="0"/>
              <a:t>false</a:t>
            </a:r>
            <a:r>
              <a:rPr lang="ko-KR" altLang="en-US" dirty="0"/>
              <a:t>를 </a:t>
            </a:r>
            <a:r>
              <a:rPr lang="ko-KR" altLang="en-US" dirty="0" err="1"/>
              <a:t>리턴하면</a:t>
            </a:r>
            <a:r>
              <a:rPr lang="ko-KR" altLang="en-US" dirty="0"/>
              <a:t> 폼이 초기화되지 않음</a:t>
            </a:r>
          </a:p>
          <a:p>
            <a:pPr lvl="1"/>
            <a:endParaRPr lang="en-US" altLang="ko-KR" dirty="0"/>
          </a:p>
          <a:p>
            <a:r>
              <a:rPr lang="en-US" altLang="ko-KR" dirty="0" err="1"/>
              <a:t>onsubmit</a:t>
            </a:r>
            <a:endParaRPr lang="en-US" altLang="ko-KR" dirty="0"/>
          </a:p>
          <a:p>
            <a:pPr lvl="1"/>
            <a:r>
              <a:rPr lang="en-US" altLang="ko-KR" dirty="0"/>
              <a:t>submit(&lt;input type="submit"&gt;) </a:t>
            </a:r>
            <a:r>
              <a:rPr lang="ko-KR" altLang="en-US" dirty="0"/>
              <a:t>버튼 클릭 시</a:t>
            </a:r>
            <a:endParaRPr lang="en-US" altLang="ko-KR" dirty="0"/>
          </a:p>
          <a:p>
            <a:pPr lvl="1"/>
            <a:r>
              <a:rPr lang="en-US" altLang="ko-KR" dirty="0"/>
              <a:t>false</a:t>
            </a:r>
            <a:r>
              <a:rPr lang="ko-KR" altLang="en-US" dirty="0"/>
              <a:t>를 </a:t>
            </a:r>
            <a:r>
              <a:rPr lang="ko-KR" altLang="en-US" dirty="0" err="1"/>
              <a:t>리턴하면</a:t>
            </a:r>
            <a:r>
              <a:rPr lang="ko-KR" altLang="en-US" dirty="0"/>
              <a:t> 폼 전송하지 않음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리스너</a:t>
            </a:r>
            <a:r>
              <a:rPr lang="ko-KR" altLang="en-US" dirty="0"/>
              <a:t> 작성</a:t>
            </a:r>
          </a:p>
          <a:p>
            <a:pPr lvl="2"/>
            <a:r>
              <a:rPr lang="en-US" altLang="ko-KR" sz="1800" dirty="0" err="1"/>
              <a:t>onreset</a:t>
            </a:r>
            <a:r>
              <a:rPr lang="ko-KR" altLang="en-US" sz="1800" dirty="0"/>
              <a:t>과 </a:t>
            </a:r>
            <a:r>
              <a:rPr lang="en-US" altLang="ko-KR" sz="1800" dirty="0" err="1"/>
              <a:t>onsubmit</a:t>
            </a:r>
            <a:r>
              <a:rPr lang="en-US" altLang="ko-KR" sz="1800" dirty="0"/>
              <a:t> </a:t>
            </a:r>
            <a:r>
              <a:rPr lang="ko-KR" altLang="en-US" sz="1800" dirty="0" err="1"/>
              <a:t>리스너는</a:t>
            </a:r>
            <a:r>
              <a:rPr lang="ko-KR" altLang="en-US" sz="1800" dirty="0"/>
              <a:t> </a:t>
            </a:r>
            <a:r>
              <a:rPr lang="en-US" altLang="ko-KR" sz="1800" dirty="0"/>
              <a:t>&lt;form&gt; </a:t>
            </a:r>
            <a:r>
              <a:rPr lang="ko-KR" altLang="en-US" sz="1800" dirty="0"/>
              <a:t>태그에 달아야 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vl="1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791744" y="5373216"/>
            <a:ext cx="576064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&lt;form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onreset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="..."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onsubmit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="..."&gt;</a:t>
            </a:r>
          </a:p>
        </p:txBody>
      </p:sp>
    </p:spTree>
    <p:extLst>
      <p:ext uri="{BB962C8B-B14F-4D97-AF65-F5344CB8AC3E}">
        <p14:creationId xmlns:p14="http://schemas.microsoft.com/office/powerpoint/2010/main" val="890031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7992888" cy="576064"/>
          </a:xfrm>
        </p:spPr>
        <p:txBody>
          <a:bodyPr>
            <a:noAutofit/>
          </a:bodyPr>
          <a:lstStyle/>
          <a:p>
            <a:pPr fontAlgn="base"/>
            <a:r>
              <a:rPr lang="ko-KR" altLang="en-US" sz="2400" dirty="0"/>
              <a:t>예제 </a:t>
            </a:r>
            <a:r>
              <a:rPr lang="en-US" altLang="ko-KR" sz="2400" dirty="0"/>
              <a:t>9-20 </a:t>
            </a:r>
            <a:r>
              <a:rPr lang="ko-KR" altLang="en-US" sz="2400" dirty="0"/>
              <a:t>키 이벤트 </a:t>
            </a:r>
            <a:r>
              <a:rPr lang="ko-KR" altLang="en-US" sz="2400" dirty="0" err="1"/>
              <a:t>리스너와</a:t>
            </a:r>
            <a:r>
              <a:rPr lang="ko-KR" altLang="en-US" sz="2400" dirty="0"/>
              <a:t> 이벤트 객체의 </a:t>
            </a:r>
            <a:r>
              <a:rPr lang="ko-KR" altLang="en-US" sz="2400" dirty="0" err="1"/>
              <a:t>프로퍼티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2423592" y="1074509"/>
            <a:ext cx="5472608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charset="UTF-8"&gt;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키 이벤트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whatKeyDown</a:t>
            </a:r>
            <a:r>
              <a:rPr lang="en-US" altLang="ko-KR" sz="1200" b="1" dirty="0"/>
              <a:t>(e)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let str = "";</a:t>
            </a:r>
          </a:p>
          <a:p>
            <a:pPr defTabSz="180000"/>
            <a:r>
              <a:rPr lang="en-US" altLang="ko-KR" sz="1200" dirty="0"/>
              <a:t>	let div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("div");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div.innerHTML</a:t>
            </a:r>
            <a:r>
              <a:rPr lang="en-US" altLang="ko-KR" sz="1200" dirty="0"/>
              <a:t> = ""; // div </a:t>
            </a:r>
            <a:r>
              <a:rPr lang="ko-KR" altLang="en-US" sz="1200" dirty="0"/>
              <a:t>객체 내용 초기화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 += "</a:t>
            </a:r>
            <a:r>
              <a:rPr lang="en-US" altLang="ko-KR" sz="1200" dirty="0" err="1"/>
              <a:t>e.key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e.key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 += "</a:t>
            </a:r>
            <a:r>
              <a:rPr lang="en-US" altLang="ko-KR" sz="1200" dirty="0" err="1"/>
              <a:t>e.code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e.code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div.innerHTML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; // div </a:t>
            </a:r>
            <a:r>
              <a:rPr lang="ko-KR" altLang="en-US" sz="1200" dirty="0"/>
              <a:t>객체에 </a:t>
            </a:r>
            <a:r>
              <a:rPr lang="en-US" altLang="ko-KR" sz="1200" dirty="0"/>
              <a:t>html </a:t>
            </a:r>
            <a:r>
              <a:rPr lang="ko-KR" altLang="en-US" sz="1200" dirty="0"/>
              <a:t>문자열 출력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키 </a:t>
            </a:r>
            <a:r>
              <a:rPr lang="ko-KR" altLang="en-US" sz="1200" dirty="0" err="1"/>
              <a:t>리스너와</a:t>
            </a:r>
            <a:r>
              <a:rPr lang="ko-KR" altLang="en-US" sz="1200" dirty="0"/>
              <a:t> 키 이벤트 객체의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텍스트 창에 키를 눌러 보세요</a:t>
            </a:r>
            <a:r>
              <a:rPr lang="en-US" altLang="ko-KR" sz="1200" dirty="0"/>
              <a:t>. Alt, Shift, Ctrl </a:t>
            </a:r>
            <a:r>
              <a:rPr lang="ko-KR" altLang="en-US" sz="1200" dirty="0"/>
              <a:t>키도 가능합니다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&lt;input type="text" id="text" </a:t>
            </a:r>
            <a:r>
              <a:rPr lang="en-US" altLang="ko-KR" sz="1200" b="1" dirty="0" err="1"/>
              <a:t>onkeydown</a:t>
            </a:r>
            <a:r>
              <a:rPr lang="en-US" altLang="ko-KR" sz="1200" dirty="0"/>
              <a:t>="</a:t>
            </a:r>
            <a:r>
              <a:rPr lang="en-US" altLang="ko-KR" sz="1200" b="1" dirty="0" err="1"/>
              <a:t>whatKeyDown</a:t>
            </a:r>
            <a:r>
              <a:rPr lang="en-US" altLang="ko-KR" sz="1200" b="1" dirty="0"/>
              <a:t>(event)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&lt;div id="div" style="</a:t>
            </a:r>
            <a:r>
              <a:rPr lang="en-US" altLang="ko-KR" sz="1200" dirty="0" err="1"/>
              <a:t>background-color:skyblue</a:t>
            </a:r>
            <a:r>
              <a:rPr lang="en-US" altLang="ko-KR" sz="1200" dirty="0"/>
              <a:t>; width:250px; height:50px"&gt;</a:t>
            </a:r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1340768"/>
            <a:ext cx="4080759" cy="222883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78999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39D67C-AF43-45FF-BEB1-06CA39E80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608" y="22540"/>
            <a:ext cx="2376264" cy="576064"/>
          </a:xfrm>
        </p:spPr>
        <p:txBody>
          <a:bodyPr/>
          <a:lstStyle/>
          <a:p>
            <a:r>
              <a:rPr lang="ko-KR" altLang="en-US" dirty="0"/>
              <a:t>요약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7E5FA0-F036-477A-8251-B6AFDC7A46D7}"/>
              </a:ext>
            </a:extLst>
          </p:cNvPr>
          <p:cNvSpPr txBox="1"/>
          <p:nvPr/>
        </p:nvSpPr>
        <p:spPr>
          <a:xfrm>
            <a:off x="1559496" y="1340768"/>
            <a:ext cx="9577064" cy="1904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lnSpc>
                <a:spcPts val="2700"/>
              </a:lnSpc>
              <a:spcBef>
                <a:spcPts val="0"/>
              </a:spcBef>
              <a:buAutoNum type="arabicPeriod"/>
            </a:pPr>
            <a:r>
              <a:rPr lang="ko-KR" altLang="en-US" sz="2000" b="1" i="0" u="none" strike="noStrike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웹 페이지에서 이벤트란 무엇인가</a:t>
            </a:r>
            <a:r>
              <a:rPr lang="en-US" altLang="ko-KR" sz="2000" b="1" i="0" u="none" strike="noStrike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? </a:t>
            </a:r>
          </a:p>
          <a:p>
            <a:pPr rtl="0">
              <a:lnSpc>
                <a:spcPts val="2700"/>
              </a:lnSpc>
              <a:spcBef>
                <a:spcPts val="0"/>
              </a:spcBef>
              <a:spcAft>
                <a:spcPts val="500"/>
              </a:spcAft>
            </a:pP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rtl="0">
              <a:lnSpc>
                <a:spcPts val="2700"/>
              </a:lnSpc>
              <a:spcBef>
                <a:spcPts val="0"/>
              </a:spcBef>
              <a:spcAft>
                <a:spcPts val="500"/>
              </a:spcAft>
            </a:pPr>
            <a:r>
              <a:rPr lang="ko-KR" altLang="en-US" sz="1800" b="1" i="0" u="none" strike="noStrike" dirty="0">
                <a:solidFill>
                  <a:srgbClr val="0070C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이벤트는 사용자가 마우스나 키보드로 입력하거나 체크 박스를 선택하는 등의 행위를 브라우저가 자바스크립트 코드에게 알려주는 통지이다</a:t>
            </a:r>
            <a:r>
              <a:rPr lang="en-US" altLang="ko-KR" sz="1800" b="1" i="0" u="none" strike="noStrike" dirty="0">
                <a:solidFill>
                  <a:srgbClr val="0070C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b="1" i="0" u="none" strike="noStrike" dirty="0">
                <a:solidFill>
                  <a:srgbClr val="0070C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 외에도 다른 태스크로부터 메시지가 오거나 네트워크 연결이 오는 경우에도 이벤트가 발생한다</a:t>
            </a:r>
            <a:r>
              <a:rPr lang="en-US" altLang="ko-KR" sz="1800" b="1" i="0" u="none" strike="noStrike" dirty="0">
                <a:solidFill>
                  <a:srgbClr val="0070C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b="1" dirty="0">
              <a:solidFill>
                <a:srgbClr val="0070C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A6580-D194-4446-A1CE-F66C65A22B00}"/>
              </a:ext>
            </a:extLst>
          </p:cNvPr>
          <p:cNvSpPr txBox="1"/>
          <p:nvPr/>
        </p:nvSpPr>
        <p:spPr>
          <a:xfrm>
            <a:off x="1559496" y="3861048"/>
            <a:ext cx="9577064" cy="1494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ts val="2700"/>
              </a:lnSpc>
              <a:spcBef>
                <a:spcPts val="0"/>
              </a:spcBef>
            </a:pPr>
            <a:r>
              <a:rPr lang="en-US" altLang="ko-KR" sz="2000" b="1" i="0" u="none" strike="noStrike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ko-KR" altLang="en-US" sz="2000" b="1" i="0" u="none" strike="noStrike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이벤트 </a:t>
            </a:r>
            <a:r>
              <a:rPr lang="ko-KR" altLang="en-US" sz="2000" b="1" i="0" u="none" strike="noStrike" dirty="0" err="1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리스너란</a:t>
            </a:r>
            <a:r>
              <a:rPr lang="ko-KR" altLang="en-US" sz="2000" b="1" i="0" u="none" strike="noStrike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무엇인가</a:t>
            </a:r>
            <a:r>
              <a:rPr lang="en-US" altLang="ko-KR" sz="2000" b="1" i="0" u="none" strike="noStrike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? </a:t>
            </a: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ts val="2700"/>
              </a:lnSpc>
              <a:spcAft>
                <a:spcPts val="500"/>
              </a:spcAft>
            </a:pPr>
            <a:endParaRPr lang="en-US" altLang="ko-KR" dirty="0">
              <a:solidFill>
                <a:srgbClr val="00206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ts val="2700"/>
              </a:lnSpc>
              <a:spcAft>
                <a:spcPts val="500"/>
              </a:spcAft>
            </a:pP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이벤트를 처리하기 위해 만든 자바스크립트 코드이다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예를 들어 마우스를 누르는 이벤트는 </a:t>
            </a:r>
            <a:r>
              <a:rPr lang="en-US" altLang="ko-KR" b="1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mousedown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이고 이를 처리하는 이벤트 </a:t>
            </a:r>
            <a:r>
              <a:rPr lang="ko-KR" altLang="en-US" b="1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리스너는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b="1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onmousedown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이다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4732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39D67C-AF43-45FF-BEB1-06CA39E80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608" y="22540"/>
            <a:ext cx="2376264" cy="576064"/>
          </a:xfrm>
        </p:spPr>
        <p:txBody>
          <a:bodyPr/>
          <a:lstStyle/>
          <a:p>
            <a:r>
              <a:rPr lang="ko-KR" altLang="en-US" dirty="0"/>
              <a:t>요약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7E5FA0-F036-477A-8251-B6AFDC7A46D7}"/>
              </a:ext>
            </a:extLst>
          </p:cNvPr>
          <p:cNvSpPr txBox="1"/>
          <p:nvPr/>
        </p:nvSpPr>
        <p:spPr>
          <a:xfrm>
            <a:off x="1607390" y="1196752"/>
            <a:ext cx="9577064" cy="1776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ts val="2700"/>
              </a:lnSpc>
              <a:spcBef>
                <a:spcPts val="0"/>
              </a:spcBef>
            </a:pPr>
            <a:r>
              <a:rPr lang="en-US" altLang="ko-KR" sz="2000" b="1" i="0" u="none" strike="noStrike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3. </a:t>
            </a:r>
            <a:r>
              <a:rPr lang="ko-KR" altLang="en-US" sz="2000" b="1" i="0" u="none" strike="noStrike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이벤트 </a:t>
            </a:r>
            <a:r>
              <a:rPr lang="ko-KR" altLang="en-US" sz="2000" b="1" i="0" u="none" strike="noStrike" dirty="0" err="1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리스너로</a:t>
            </a:r>
            <a:r>
              <a:rPr lang="ko-KR" altLang="en-US" sz="2000" b="1" i="0" u="none" strike="noStrike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사용할 </a:t>
            </a:r>
            <a:r>
              <a:rPr lang="ko-KR" altLang="en-US" sz="2000" b="1" i="0" u="none" strike="noStrike" dirty="0" err="1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자바스크림트</a:t>
            </a:r>
            <a:r>
              <a:rPr lang="ko-KR" altLang="en-US" sz="2000" b="1" i="0" u="none" strike="noStrike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코드는 어디에 작성하면 되는가</a:t>
            </a:r>
            <a:r>
              <a:rPr lang="en-US" altLang="ko-KR" sz="2000" b="1" i="0" u="none" strike="noStrike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? </a:t>
            </a:r>
          </a:p>
          <a:p>
            <a:pPr rtl="0">
              <a:lnSpc>
                <a:spcPts val="2700"/>
              </a:lnSpc>
              <a:spcBef>
                <a:spcPts val="0"/>
              </a:spcBef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rtl="0">
              <a:lnSpc>
                <a:spcPts val="2700"/>
              </a:lnSpc>
              <a:spcBef>
                <a:spcPts val="0"/>
              </a:spcBef>
            </a:pP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HTML 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태그 내에 간단히 작성하기도 하고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함수로 만들고 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DOM 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객체의 이벤트 </a:t>
            </a:r>
            <a:r>
              <a:rPr lang="ko-KR" altLang="en-US" b="1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리스너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프로퍼티에 직접 등록하거나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이벤트가 발생하면 처리하고자 하는 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DOM 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객체의 </a:t>
            </a:r>
            <a:r>
              <a:rPr lang="en-US" altLang="ko-KR" b="1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addEventListener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 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메소드를 호출하여 등록한다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A6580-D194-4446-A1CE-F66C65A22B00}"/>
              </a:ext>
            </a:extLst>
          </p:cNvPr>
          <p:cNvSpPr txBox="1"/>
          <p:nvPr/>
        </p:nvSpPr>
        <p:spPr>
          <a:xfrm>
            <a:off x="1607390" y="3571155"/>
            <a:ext cx="9385154" cy="1776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ts val="2700"/>
              </a:lnSpc>
              <a:spcBef>
                <a:spcPts val="0"/>
              </a:spcBef>
            </a:pPr>
            <a:r>
              <a:rPr lang="en-US" altLang="ko-KR" sz="2000" b="1" i="0" u="none" strike="noStrike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4. </a:t>
            </a:r>
            <a:r>
              <a:rPr lang="ko-KR" altLang="en-US" sz="2000" b="1" i="0" u="none" strike="noStrike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이벤트 객체는 어떤 정보를 담은 객체인가</a:t>
            </a:r>
            <a:r>
              <a:rPr lang="en-US" altLang="ko-KR" sz="2000" b="1" i="0" u="none" strike="noStrike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? </a:t>
            </a:r>
          </a:p>
          <a:p>
            <a:pPr rtl="0">
              <a:lnSpc>
                <a:spcPts val="2700"/>
              </a:lnSpc>
              <a:spcBef>
                <a:spcPts val="0"/>
              </a:spcBef>
            </a:pPr>
            <a:endParaRPr lang="en-US" altLang="ko-KR" sz="2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rtl="0">
              <a:lnSpc>
                <a:spcPts val="2700"/>
              </a:lnSpc>
              <a:spcBef>
                <a:spcPts val="0"/>
              </a:spcBef>
            </a:pP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현재 발생한 이벤트에 관한 여러 정보를 담은 객체이다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마우스 관련 이벤트의 경우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이벤트 객체에는 이벤트 타겟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마우스 포인터의 위치</a:t>
            </a:r>
            <a:r>
              <a:rPr lang="en-US" altLang="ko-KR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눌러진 마우스 버튼 등이 저장되어 이벤트 </a:t>
            </a:r>
            <a:r>
              <a:rPr lang="ko-KR" altLang="en-US" b="1" dirty="0" err="1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리스너에게</a:t>
            </a:r>
            <a:r>
              <a:rPr lang="ko-KR" altLang="en-US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전달된다</a:t>
            </a:r>
          </a:p>
        </p:txBody>
      </p:sp>
    </p:spTree>
    <p:extLst>
      <p:ext uri="{BB962C8B-B14F-4D97-AF65-F5344CB8AC3E}">
        <p14:creationId xmlns:p14="http://schemas.microsoft.com/office/powerpoint/2010/main" val="12956249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13504</TotalTime>
  <Words>4223</Words>
  <Application>Microsoft Office PowerPoint</Application>
  <PresentationFormat>와이드스크린</PresentationFormat>
  <Paragraphs>444</Paragraphs>
  <Slides>35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50" baseType="lpstr">
      <vt:lpstr>HY헤드라인M</vt:lpstr>
      <vt:lpstr>ONE 모바일POP</vt:lpstr>
      <vt:lpstr>SourceCodePro-Regular</vt:lpstr>
      <vt:lpstr>YDVYMjOStd12</vt:lpstr>
      <vt:lpstr>굴림</vt:lpstr>
      <vt:lpstr>맑은 고딕</vt:lpstr>
      <vt:lpstr>새굴림</vt:lpstr>
      <vt:lpstr>시스템 서체</vt:lpstr>
      <vt:lpstr>Adobe Garamond Pro Bold</vt:lpstr>
      <vt:lpstr>Arial</vt:lpstr>
      <vt:lpstr>Consolas</vt:lpstr>
      <vt:lpstr>Times New Roman</vt:lpstr>
      <vt:lpstr>Wingdings</vt:lpstr>
      <vt:lpstr>Wingdings 2</vt:lpstr>
      <vt:lpstr>가을</vt:lpstr>
      <vt:lpstr>PowerPoint 프레젠테이션</vt:lpstr>
      <vt:lpstr>자바스크립트 기초</vt:lpstr>
      <vt:lpstr>select 객체와 onchange</vt:lpstr>
      <vt:lpstr>예제 9-19 select 객체에서 선택한 과일 출력</vt:lpstr>
      <vt:lpstr>키 이벤트</vt:lpstr>
      <vt:lpstr>onreset과 onsubmit</vt:lpstr>
      <vt:lpstr>예제 9-20 키 이벤트 리스너와 이벤트 객체의 프로퍼티</vt:lpstr>
      <vt:lpstr>요약</vt:lpstr>
      <vt:lpstr>요약</vt:lpstr>
      <vt:lpstr>요약</vt:lpstr>
      <vt:lpstr>요약</vt:lpstr>
      <vt:lpstr>OpenChallenge 9</vt:lpstr>
      <vt:lpstr>PowerPoint 프레젠테이션</vt:lpstr>
      <vt:lpstr>PowerPoint 프레젠테이션</vt:lpstr>
      <vt:lpstr>연습문제</vt:lpstr>
      <vt:lpstr>PowerPoint 프레젠테이션</vt:lpstr>
      <vt:lpstr>연습문제</vt:lpstr>
      <vt:lpstr>연습문제</vt:lpstr>
      <vt:lpstr>연습문제</vt:lpstr>
      <vt:lpstr>연습문제</vt:lpstr>
      <vt:lpstr>연습문제</vt:lpstr>
      <vt:lpstr>연습문제</vt:lpstr>
      <vt:lpstr>돌아보기</vt:lpstr>
      <vt:lpstr>실습문제</vt:lpstr>
      <vt:lpstr>실습문제</vt:lpstr>
      <vt:lpstr>실습문제</vt:lpstr>
      <vt:lpstr>실습문제</vt:lpstr>
      <vt:lpstr>실습문제</vt:lpstr>
      <vt:lpstr>실습문제</vt:lpstr>
      <vt:lpstr>실습문제</vt:lpstr>
      <vt:lpstr>실습문제</vt:lpstr>
      <vt:lpstr>실습문제</vt:lpstr>
      <vt:lpstr>문서 객체 조작하기(1)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mj1576</cp:lastModifiedBy>
  <cp:revision>192</cp:revision>
  <cp:lastPrinted>2021-09-02T14:28:28Z</cp:lastPrinted>
  <dcterms:created xsi:type="dcterms:W3CDTF">2011-08-27T14:53:28Z</dcterms:created>
  <dcterms:modified xsi:type="dcterms:W3CDTF">2023-10-01T07:23:06Z</dcterms:modified>
</cp:coreProperties>
</file>